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0"/>
  </p:notesMasterIdLst>
  <p:sldIdLst>
    <p:sldId id="287" r:id="rId2"/>
    <p:sldId id="412" r:id="rId3"/>
    <p:sldId id="428" r:id="rId4"/>
    <p:sldId id="336" r:id="rId5"/>
    <p:sldId id="362" r:id="rId6"/>
    <p:sldId id="424" r:id="rId7"/>
    <p:sldId id="425" r:id="rId8"/>
    <p:sldId id="426" r:id="rId9"/>
    <p:sldId id="430" r:id="rId10"/>
    <p:sldId id="421" r:id="rId11"/>
    <p:sldId id="413" r:id="rId12"/>
    <p:sldId id="415" r:id="rId13"/>
    <p:sldId id="416" r:id="rId14"/>
    <p:sldId id="417" r:id="rId15"/>
    <p:sldId id="326" r:id="rId16"/>
    <p:sldId id="420" r:id="rId17"/>
    <p:sldId id="329" r:id="rId18"/>
    <p:sldId id="297" r:id="rId19"/>
  </p:sldIdLst>
  <p:sldSz cx="9906000" cy="6858000" type="A4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eungyun" initials="LS" lastIdx="1" clrIdx="0">
    <p:extLst>
      <p:ext uri="{19B8F6BF-5375-455C-9EA6-DF929625EA0E}">
        <p15:presenceInfo xmlns:p15="http://schemas.microsoft.com/office/powerpoint/2012/main" userId="5f8f626c548af2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D9"/>
    <a:srgbClr val="FFC595"/>
    <a:srgbClr val="C5E0B4"/>
    <a:srgbClr val="FFE0C5"/>
    <a:srgbClr val="548235"/>
    <a:srgbClr val="FF575B"/>
    <a:srgbClr val="6D4746"/>
    <a:srgbClr val="FD4133"/>
    <a:srgbClr val="FED765"/>
    <a:srgbClr val="32E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6" autoAdjust="0"/>
    <p:restoredTop sz="88318" autoAdjust="0"/>
  </p:normalViewPr>
  <p:slideViewPr>
    <p:cSldViewPr snapToGrid="0">
      <p:cViewPr varScale="1">
        <p:scale>
          <a:sx n="76" d="100"/>
          <a:sy n="76" d="100"/>
        </p:scale>
        <p:origin x="960" y="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Have you ever sold/bought used books?</c:v>
                </c:pt>
              </c:strCache>
            </c:strRef>
          </c:tx>
          <c:dPt>
            <c:idx val="0"/>
            <c:bubble3D val="0"/>
            <c:spPr>
              <a:solidFill>
                <a:srgbClr val="C5E0B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A8-4B8B-AD38-58C70F020412}"/>
              </c:ext>
            </c:extLst>
          </c:dPt>
          <c:dPt>
            <c:idx val="1"/>
            <c:bubble3D val="0"/>
            <c:spPr>
              <a:noFill/>
              <a:ln w="9525">
                <a:solidFill>
                  <a:srgbClr val="C5E0B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A8-4B8B-AD38-58C70F0204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2-4598-BF6D-D24F2A8F6B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2-4598-BF6D-D24F2A8F6B0F}"/>
              </c:ext>
            </c:extLst>
          </c:dPt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8-4B8B-AD38-58C70F020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Have you ever experienced inconvenience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rgbClr val="FFC5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BC-4BDA-8D71-206EA525E7DE}"/>
              </c:ext>
            </c:extLst>
          </c:dPt>
          <c:dPt>
            <c:idx val="1"/>
            <c:bubble3D val="0"/>
            <c:spPr>
              <a:solidFill>
                <a:srgbClr val="FFC595"/>
              </a:solidFill>
              <a:ln w="9525">
                <a:solidFill>
                  <a:srgbClr val="FFC59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BC-4BDA-8D71-206EA525E7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BC-4BDA-8D71-206EA525E7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BC-4BDA-8D71-206EA525E7DE}"/>
              </c:ext>
            </c:extLst>
          </c:dPt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33.4</c:v>
                </c:pt>
                <c:pt idx="1">
                  <c:v>67.599999999999994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BC-4BDA-8D71-206EA525E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설명 간단히 한 줄 정도 </a:t>
            </a:r>
            <a:r>
              <a:rPr lang="ko-KR" altLang="en-US" dirty="0" err="1"/>
              <a:t>할깡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0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고나미는</a:t>
            </a:r>
            <a:r>
              <a:rPr lang="ko-KR" altLang="en-US" dirty="0"/>
              <a:t> </a:t>
            </a:r>
            <a:r>
              <a:rPr lang="ko-KR" altLang="en-US" dirty="0" err="1"/>
              <a:t>고호윤</a:t>
            </a:r>
            <a:r>
              <a:rPr lang="en-US" altLang="ko-KR" dirty="0"/>
              <a:t>, </a:t>
            </a:r>
            <a:r>
              <a:rPr lang="ko-KR" altLang="en-US" dirty="0"/>
              <a:t>남유선</a:t>
            </a:r>
            <a:r>
              <a:rPr lang="en-US" altLang="ko-KR" dirty="0"/>
              <a:t>, </a:t>
            </a:r>
            <a:r>
              <a:rPr lang="ko-KR" altLang="en-US" dirty="0"/>
              <a:t>이승윤 각각의 성을 따서 만든 팀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8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6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1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60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3028-51CF-4643-8649-B74A405B32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5854-6D3F-4653-80DB-4EFE465C33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762-ECB1-47A2-968B-D5C32FD60D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297D8-ECD8-4621-BF4C-E7D90AE783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2471-6CAB-4B25-8FA1-20967E67D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8C9-621E-4F17-BE25-3EE9CF746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5CCB-459A-4230-A5CA-3B320ECCE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3F1-F537-4944-99FB-353EC259AF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B7E-1595-4D4C-A924-7D48E690E8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1528-5EC1-49A8-AB7C-E2F7DE4A08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F95F-1ECC-482A-B516-02968B19D3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141-0C6F-4A3B-B683-462DA19A070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B92CEF8-6687-423F-9F9E-A946338CEEB7}"/>
              </a:ext>
            </a:extLst>
          </p:cNvPr>
          <p:cNvSpPr txBox="1"/>
          <p:nvPr/>
        </p:nvSpPr>
        <p:spPr>
          <a:xfrm>
            <a:off x="3914361" y="5903893"/>
            <a:ext cx="81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Go</a:t>
            </a:r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A25C5-7656-4584-B9AF-B8A76B2EDD59}"/>
              </a:ext>
            </a:extLst>
          </p:cNvPr>
          <p:cNvSpPr txBox="1"/>
          <p:nvPr/>
        </p:nvSpPr>
        <p:spPr>
          <a:xfrm>
            <a:off x="4479209" y="5903892"/>
            <a:ext cx="81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Na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374E4-27BF-4ACF-8B97-BDB855F2C32D}"/>
              </a:ext>
            </a:extLst>
          </p:cNvPr>
          <p:cNvSpPr txBox="1"/>
          <p:nvPr/>
        </p:nvSpPr>
        <p:spPr>
          <a:xfrm>
            <a:off x="5039776" y="5903891"/>
            <a:ext cx="73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Mi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403A7-E5D3-4A1D-9CC6-7E9E83ABE469}"/>
              </a:ext>
            </a:extLst>
          </p:cNvPr>
          <p:cNvGrpSpPr/>
          <p:nvPr/>
        </p:nvGrpSpPr>
        <p:grpSpPr>
          <a:xfrm>
            <a:off x="2651151" y="947266"/>
            <a:ext cx="4603698" cy="1388826"/>
            <a:chOff x="2882668" y="3147855"/>
            <a:chExt cx="4603698" cy="13888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4AB335-8CED-4D0D-BB82-3B90B54452D2}"/>
                </a:ext>
              </a:extLst>
            </p:cNvPr>
            <p:cNvSpPr txBox="1"/>
            <p:nvPr/>
          </p:nvSpPr>
          <p:spPr>
            <a:xfrm>
              <a:off x="3756530" y="4136571"/>
              <a:ext cx="2392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cs typeface="Calibri Light" panose="020F0302020204030204" pitchFamily="34" charset="0"/>
                </a:rPr>
                <a:t>-Final Presentation-</a:t>
              </a:r>
              <a:endParaRPr lang="ko-KR" altLang="en-US" sz="2000" dirty="0">
                <a:cs typeface="Calibri Light" panose="020F03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FB15-33C0-46A2-BB69-25BB41F76A69}"/>
                </a:ext>
              </a:extLst>
            </p:cNvPr>
            <p:cNvSpPr txBox="1"/>
            <p:nvPr/>
          </p:nvSpPr>
          <p:spPr>
            <a:xfrm>
              <a:off x="2882668" y="3147855"/>
              <a:ext cx="460369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000" dirty="0" err="1"/>
                <a:t>BookBoxBook</a:t>
              </a:r>
              <a:endParaRPr lang="ko-KR" altLang="en-US" sz="4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D9780C-D27F-4055-AA4F-33AC5FA84106}"/>
              </a:ext>
            </a:extLst>
          </p:cNvPr>
          <p:cNvSpPr txBox="1"/>
          <p:nvPr/>
        </p:nvSpPr>
        <p:spPr>
          <a:xfrm>
            <a:off x="4479209" y="5625900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FA679A-39CE-49F2-90B5-E9CD05B29E3B}"/>
              </a:ext>
            </a:extLst>
          </p:cNvPr>
          <p:cNvGrpSpPr/>
          <p:nvPr/>
        </p:nvGrpSpPr>
        <p:grpSpPr>
          <a:xfrm>
            <a:off x="3492484" y="2891698"/>
            <a:ext cx="2872169" cy="2306362"/>
            <a:chOff x="3492484" y="2891698"/>
            <a:chExt cx="2872169" cy="2306362"/>
          </a:xfrm>
        </p:grpSpPr>
        <p:sp>
          <p:nvSpPr>
            <p:cNvPr id="18" name="하트 17">
              <a:extLst>
                <a:ext uri="{FF2B5EF4-FFF2-40B4-BE49-F238E27FC236}">
                  <a16:creationId xmlns:a16="http://schemas.microsoft.com/office/drawing/2014/main" id="{C97410EA-B19F-4F6E-8A66-D3EB99EA5A28}"/>
                </a:ext>
              </a:extLst>
            </p:cNvPr>
            <p:cNvSpPr/>
            <p:nvPr/>
          </p:nvSpPr>
          <p:spPr>
            <a:xfrm>
              <a:off x="3492484" y="2891698"/>
              <a:ext cx="2793442" cy="2143188"/>
            </a:xfrm>
            <a:prstGeom prst="heart">
              <a:avLst/>
            </a:prstGeom>
            <a:noFill/>
            <a:ln w="28575">
              <a:solidFill>
                <a:srgbClr val="FFE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448B4ABD-247B-4EA8-A74A-CF4D6EEDD59A}"/>
                </a:ext>
              </a:extLst>
            </p:cNvPr>
            <p:cNvSpPr/>
            <p:nvPr/>
          </p:nvSpPr>
          <p:spPr>
            <a:xfrm rot="520563">
              <a:off x="4349682" y="4718925"/>
              <a:ext cx="208064" cy="351539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A8D669C-C5D2-4D63-90E2-7D6EDA3D8CF4}"/>
                </a:ext>
              </a:extLst>
            </p:cNvPr>
            <p:cNvSpPr/>
            <p:nvPr/>
          </p:nvSpPr>
          <p:spPr>
            <a:xfrm rot="1790685">
              <a:off x="4120500" y="3284838"/>
              <a:ext cx="344603" cy="58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1FDDA1-B532-424D-A5FF-863FB558AB5E}"/>
                </a:ext>
              </a:extLst>
            </p:cNvPr>
            <p:cNvSpPr/>
            <p:nvPr/>
          </p:nvSpPr>
          <p:spPr>
            <a:xfrm>
              <a:off x="4280301" y="3677697"/>
              <a:ext cx="1266390" cy="1014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478C1F-3893-436F-A9EC-C567221DFFE5}"/>
                </a:ext>
              </a:extLst>
            </p:cNvPr>
            <p:cNvSpPr/>
            <p:nvPr/>
          </p:nvSpPr>
          <p:spPr>
            <a:xfrm>
              <a:off x="4055303" y="4175362"/>
              <a:ext cx="474633" cy="595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563ACCFD-1C38-4696-B3F5-928A85F68F07}"/>
                </a:ext>
              </a:extLst>
            </p:cNvPr>
            <p:cNvSpPr/>
            <p:nvPr/>
          </p:nvSpPr>
          <p:spPr>
            <a:xfrm>
              <a:off x="4055302" y="3748036"/>
              <a:ext cx="360931" cy="286094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3DF7B69C-F25B-4065-A3E3-C72FAA9B8F94}"/>
                </a:ext>
              </a:extLst>
            </p:cNvPr>
            <p:cNvSpPr/>
            <p:nvPr/>
          </p:nvSpPr>
          <p:spPr>
            <a:xfrm>
              <a:off x="4666157" y="3965779"/>
              <a:ext cx="516398" cy="250521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CC05F1-1ECC-45AD-A73E-B71E9D8D9F5F}"/>
                </a:ext>
              </a:extLst>
            </p:cNvPr>
            <p:cNvSpPr txBox="1"/>
            <p:nvPr/>
          </p:nvSpPr>
          <p:spPr>
            <a:xfrm flipH="1">
              <a:off x="4587225" y="3929980"/>
              <a:ext cx="731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북박북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순서도: 대체 처리 26">
              <a:extLst>
                <a:ext uri="{FF2B5EF4-FFF2-40B4-BE49-F238E27FC236}">
                  <a16:creationId xmlns:a16="http://schemas.microsoft.com/office/drawing/2014/main" id="{ED3E4136-EA24-4986-85C0-ADEA1EDEE676}"/>
                </a:ext>
              </a:extLst>
            </p:cNvPr>
            <p:cNvSpPr/>
            <p:nvPr/>
          </p:nvSpPr>
          <p:spPr>
            <a:xfrm rot="20424132">
              <a:off x="5287452" y="3257951"/>
              <a:ext cx="359237" cy="678217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0D8B22C-D2C1-4C34-8244-3683F54C3461}"/>
                </a:ext>
              </a:extLst>
            </p:cNvPr>
            <p:cNvSpPr/>
            <p:nvPr/>
          </p:nvSpPr>
          <p:spPr>
            <a:xfrm rot="1358287">
              <a:off x="5309515" y="4476100"/>
              <a:ext cx="1055138" cy="721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대체 처리 28">
              <a:extLst>
                <a:ext uri="{FF2B5EF4-FFF2-40B4-BE49-F238E27FC236}">
                  <a16:creationId xmlns:a16="http://schemas.microsoft.com/office/drawing/2014/main" id="{BBB13046-C4A8-44E2-9AD7-B50B72B95467}"/>
                </a:ext>
              </a:extLst>
            </p:cNvPr>
            <p:cNvSpPr/>
            <p:nvPr/>
          </p:nvSpPr>
          <p:spPr>
            <a:xfrm rot="19265671">
              <a:off x="5455296" y="3440535"/>
              <a:ext cx="283723" cy="359173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2C49653-555D-435C-9636-16DD3BA7E1D9}"/>
                </a:ext>
              </a:extLst>
            </p:cNvPr>
            <p:cNvSpPr/>
            <p:nvPr/>
          </p:nvSpPr>
          <p:spPr>
            <a:xfrm>
              <a:off x="5467070" y="3848968"/>
              <a:ext cx="250613" cy="1739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대체 처리 30">
              <a:extLst>
                <a:ext uri="{FF2B5EF4-FFF2-40B4-BE49-F238E27FC236}">
                  <a16:creationId xmlns:a16="http://schemas.microsoft.com/office/drawing/2014/main" id="{DC329D1F-D779-4893-B232-FC5D12C67B22}"/>
                </a:ext>
              </a:extLst>
            </p:cNvPr>
            <p:cNvSpPr/>
            <p:nvPr/>
          </p:nvSpPr>
          <p:spPr>
            <a:xfrm>
              <a:off x="5506669" y="4157162"/>
              <a:ext cx="203335" cy="378109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70C7DB-ADE8-497B-875D-486612B8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6" b="90545" l="5422" r="90000">
                          <a14:foregroundMark x1="62344" y1="68512" x2="61928" y2="69712"/>
                          <a14:backgroundMark x1="12892" y1="33013" x2="12892" y2="33013"/>
                          <a14:backgroundMark x1="7349" y1="34295" x2="7349" y2="34295"/>
                          <a14:backgroundMark x1="10361" y1="31731" x2="7831" y2="43429"/>
                          <a14:backgroundMark x1="7831" y1="43429" x2="8072" y2="32051"/>
                          <a14:backgroundMark x1="8072" y1="32051" x2="11205" y2="31410"/>
                          <a14:backgroundMark x1="12169" y1="28526" x2="6747" y2="38141"/>
                          <a14:backgroundMark x1="6747" y1="38141" x2="11446" y2="43910"/>
                          <a14:backgroundMark x1="39277" y1="90545" x2="49398" y2="90545"/>
                          <a14:backgroundMark x1="49398" y1="90545" x2="35904" y2="88462"/>
                          <a14:backgroundMark x1="35904" y1="88462" x2="44819" y2="88622"/>
                          <a14:backgroundMark x1="44819" y1="88622" x2="54578" y2="84776"/>
                          <a14:backgroundMark x1="54578" y1="84776" x2="43133" y2="86859"/>
                          <a14:backgroundMark x1="43133" y1="86859" x2="44578" y2="86859"/>
                          <a14:backgroundMark x1="49639" y1="84295" x2="52289" y2="94231"/>
                          <a14:backgroundMark x1="52289" y1="94231" x2="49157" y2="86058"/>
                          <a14:backgroundMark x1="13614" y1="39103" x2="9880" y2="40064"/>
                          <a14:backgroundMark x1="6627" y1="39263" x2="6265" y2="37981"/>
                          <a14:backgroundMark x1="6386" y1="43910" x2="6024" y2="37019"/>
                          <a14:backgroundMark x1="4699" y1="44391" x2="8554" y2="35577"/>
                          <a14:backgroundMark x1="8554" y1="35577" x2="4819" y2="41987"/>
                          <a14:backgroundMark x1="5663" y1="38622" x2="8193" y2="34295"/>
                          <a14:backgroundMark x1="37108" y1="49519" x2="41928" y2="50801"/>
                          <a14:backgroundMark x1="50120" y1="46314" x2="52892" y2="47756"/>
                          <a14:backgroundMark x1="48916" y1="48878" x2="49518" y2="54808"/>
                          <a14:backgroundMark x1="52892" y1="49519" x2="53133" y2="52564"/>
                          <a14:backgroundMark x1="43614" y1="50321" x2="43133" y2="45513"/>
                          <a14:backgroundMark x1="35542" y1="41026" x2="35531" y2="40498"/>
                          <a14:backgroundMark x1="34337" y1="35897" x2="34699" y2="37660"/>
                          <a14:backgroundMark x1="34699" y1="32372" x2="31928" y2="39583"/>
                          <a14:backgroundMark x1="34578" y1="33494" x2="36024" y2="38782"/>
                          <a14:backgroundMark x1="35181" y1="31250" x2="33253" y2="32853"/>
                          <a14:backgroundMark x1="35542" y1="34776" x2="37108" y2="42628"/>
                          <a14:backgroundMark x1="58795" y1="32532" x2="60241" y2="38141"/>
                          <a14:backgroundMark x1="56867" y1="32051" x2="59277" y2="37340"/>
                          <a14:backgroundMark x1="57711" y1="31250" x2="59398" y2="31250"/>
                          <a14:backgroundMark x1="59277" y1="30609" x2="61566" y2="33654"/>
                          <a14:backgroundMark x1="60241" y1="38782" x2="61566" y2="41506"/>
                          <a14:backgroundMark x1="60723" y1="35737" x2="61325" y2="36859"/>
                          <a14:backgroundMark x1="60482" y1="69071" x2="61325" y2="62660"/>
                          <a14:backgroundMark x1="61928" y1="51442" x2="61928" y2="51442"/>
                          <a14:backgroundMark x1="62771" y1="55288" x2="62169" y2="62019"/>
                          <a14:backgroundMark x1="62169" y1="64904" x2="61566" y2="68269"/>
                          <a14:backgroundMark x1="35422" y1="62019" x2="37108" y2="67628"/>
                          <a14:backgroundMark x1="43855" y1="64904" x2="43855" y2="64904"/>
                          <a14:backgroundMark x1="41325" y1="63782" x2="46386" y2="645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7" t="19710" r="28479" b="20363"/>
            <a:stretch/>
          </p:blipFill>
          <p:spPr>
            <a:xfrm>
              <a:off x="3744150" y="2970040"/>
              <a:ext cx="2316779" cy="2143188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E757C24-0DFF-4B37-B00B-E4681E88655C}"/>
                </a:ext>
              </a:extLst>
            </p:cNvPr>
            <p:cNvSpPr/>
            <p:nvPr/>
          </p:nvSpPr>
          <p:spPr>
            <a:xfrm>
              <a:off x="4610419" y="3899399"/>
              <a:ext cx="575916" cy="358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F6588C-E80F-49E3-8002-4584B0AE701E}"/>
                </a:ext>
              </a:extLst>
            </p:cNvPr>
            <p:cNvSpPr txBox="1"/>
            <p:nvPr/>
          </p:nvSpPr>
          <p:spPr>
            <a:xfrm>
              <a:off x="4583070" y="3929979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북박북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4123659" y="2597394"/>
            <a:ext cx="1658679" cy="166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FINAL</a:t>
            </a:r>
          </a:p>
          <a:p>
            <a:pPr algn="ctr">
              <a:lnSpc>
                <a:spcPct val="120000"/>
              </a:lnSpc>
            </a:pPr>
            <a:r>
              <a:rPr lang="en-US" altLang="ko-KR" sz="44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DEMO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563B7C-C187-46EC-BD89-45B8BA8275DD}"/>
              </a:ext>
            </a:extLst>
          </p:cNvPr>
          <p:cNvSpPr/>
          <p:nvPr/>
        </p:nvSpPr>
        <p:spPr>
          <a:xfrm>
            <a:off x="2938903" y="1414904"/>
            <a:ext cx="4028192" cy="4028192"/>
          </a:xfrm>
          <a:prstGeom prst="ellipse">
            <a:avLst/>
          </a:prstGeom>
          <a:noFill/>
          <a:ln w="28575">
            <a:solidFill>
              <a:srgbClr val="FFE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13229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155055" y="149131"/>
            <a:ext cx="165867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DEMO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28DB2-41A6-4567-8E36-561F33D9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06" y="1857171"/>
            <a:ext cx="3587262" cy="3304434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2F89C68-1B23-44DC-AA44-0E831120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95" y="2933701"/>
            <a:ext cx="1151374" cy="11513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BED7F5-E918-4C76-9336-380A7F90A6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3569" y="3509388"/>
            <a:ext cx="5042544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701D3B-3CA5-4B85-BE1A-CE0B86AD58B6}"/>
              </a:ext>
            </a:extLst>
          </p:cNvPr>
          <p:cNvSpPr txBox="1"/>
          <p:nvPr/>
        </p:nvSpPr>
        <p:spPr>
          <a:xfrm>
            <a:off x="1032275" y="357972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1EFD9"/>
                </a:solidFill>
              </a:rPr>
              <a:t>seller</a:t>
            </a:r>
            <a:endParaRPr lang="ko-KR" altLang="en-US" dirty="0">
              <a:solidFill>
                <a:srgbClr val="E1EFD9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A9ABB9-6BA9-4EDC-AC72-38C7E4FE3E07}"/>
              </a:ext>
            </a:extLst>
          </p:cNvPr>
          <p:cNvSpPr/>
          <p:nvPr/>
        </p:nvSpPr>
        <p:spPr>
          <a:xfrm>
            <a:off x="3474835" y="2826104"/>
            <a:ext cx="2018684" cy="1366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Register Book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My Sell List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Check My Rate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Get Push Alarm</a:t>
            </a:r>
          </a:p>
        </p:txBody>
      </p:sp>
    </p:spTree>
    <p:extLst>
      <p:ext uri="{BB962C8B-B14F-4D97-AF65-F5344CB8AC3E}">
        <p14:creationId xmlns:p14="http://schemas.microsoft.com/office/powerpoint/2010/main" val="1929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155055" y="149131"/>
            <a:ext cx="165867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DEMO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28DB2-41A6-4567-8E36-561F33D9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6" y="1857171"/>
            <a:ext cx="3587262" cy="3304434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2F89C68-1B23-44DC-AA44-0E831120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195" y="2933701"/>
            <a:ext cx="1151374" cy="11513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BED7F5-E918-4C76-9336-380A7F90A6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3569" y="3509388"/>
            <a:ext cx="5042544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701D3B-3CA5-4B85-BE1A-CE0B86AD58B6}"/>
              </a:ext>
            </a:extLst>
          </p:cNvPr>
          <p:cNvSpPr txBox="1"/>
          <p:nvPr/>
        </p:nvSpPr>
        <p:spPr>
          <a:xfrm>
            <a:off x="1032275" y="3579726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1EFD9"/>
                </a:solidFill>
              </a:rPr>
              <a:t>buyer</a:t>
            </a:r>
            <a:endParaRPr lang="ko-KR" altLang="en-US" dirty="0">
              <a:solidFill>
                <a:srgbClr val="E1EFD9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946A3-A1CE-4CE5-BF60-3FC4F75E1500}"/>
              </a:ext>
            </a:extLst>
          </p:cNvPr>
          <p:cNvSpPr/>
          <p:nvPr/>
        </p:nvSpPr>
        <p:spPr>
          <a:xfrm>
            <a:off x="3545174" y="2485714"/>
            <a:ext cx="2202484" cy="2047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Buy Book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Pay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My Buy List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Rate Seller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Report </a:t>
            </a:r>
            <a:r>
              <a:rPr lang="en-US" altLang="ko-KR" dirty="0" err="1">
                <a:solidFill>
                  <a:srgbClr val="548235"/>
                </a:solidFill>
              </a:rPr>
              <a:t>Poblems</a:t>
            </a:r>
            <a:endParaRPr lang="en-US" altLang="ko-KR" dirty="0">
              <a:solidFill>
                <a:srgbClr val="548235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Get Push Alarm</a:t>
            </a:r>
          </a:p>
        </p:txBody>
      </p:sp>
    </p:spTree>
    <p:extLst>
      <p:ext uri="{BB962C8B-B14F-4D97-AF65-F5344CB8AC3E}">
        <p14:creationId xmlns:p14="http://schemas.microsoft.com/office/powerpoint/2010/main" val="22571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155055" y="149131"/>
            <a:ext cx="165867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DEMO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2F89C68-1B23-44DC-AA44-0E831120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195" y="2933701"/>
            <a:ext cx="1151374" cy="11513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BED7F5-E918-4C76-9336-380A7F90A6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3569" y="3509388"/>
            <a:ext cx="4788875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701D3B-3CA5-4B85-BE1A-CE0B86AD58B6}"/>
              </a:ext>
            </a:extLst>
          </p:cNvPr>
          <p:cNvSpPr txBox="1"/>
          <p:nvPr/>
        </p:nvSpPr>
        <p:spPr>
          <a:xfrm>
            <a:off x="1032275" y="357972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E0C5"/>
                </a:solidFill>
              </a:rPr>
              <a:t>seller</a:t>
            </a:r>
            <a:endParaRPr lang="ko-KR" altLang="en-US" dirty="0">
              <a:solidFill>
                <a:srgbClr val="FFE0C5"/>
              </a:solidFill>
            </a:endParaRPr>
          </a:p>
        </p:txBody>
      </p:sp>
      <p:pic>
        <p:nvPicPr>
          <p:cNvPr id="10" name="그래픽 9" descr="표">
            <a:extLst>
              <a:ext uri="{FF2B5EF4-FFF2-40B4-BE49-F238E27FC236}">
                <a16:creationId xmlns:a16="http://schemas.microsoft.com/office/drawing/2014/main" id="{A0E47C67-1DEB-46FB-958A-5970FEEF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6164" y="2104463"/>
            <a:ext cx="3272533" cy="29505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40D0C-ED97-46BA-BB52-B041C01AAD87}"/>
              </a:ext>
            </a:extLst>
          </p:cNvPr>
          <p:cNvSpPr/>
          <p:nvPr/>
        </p:nvSpPr>
        <p:spPr>
          <a:xfrm>
            <a:off x="3223625" y="2826105"/>
            <a:ext cx="2473789" cy="1366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Recognize QR &amp; ISBN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Put Books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Lock/Unlock Box</a:t>
            </a:r>
          </a:p>
        </p:txBody>
      </p:sp>
    </p:spTree>
    <p:extLst>
      <p:ext uri="{BB962C8B-B14F-4D97-AF65-F5344CB8AC3E}">
        <p14:creationId xmlns:p14="http://schemas.microsoft.com/office/powerpoint/2010/main" val="27885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155055" y="149131"/>
            <a:ext cx="165867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DEMO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2F89C68-1B23-44DC-AA44-0E831120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195" y="2933701"/>
            <a:ext cx="1151374" cy="11513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BED7F5-E918-4C76-9336-380A7F90A6D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53569" y="3509388"/>
            <a:ext cx="4788875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701D3B-3CA5-4B85-BE1A-CE0B86AD58B6}"/>
              </a:ext>
            </a:extLst>
          </p:cNvPr>
          <p:cNvSpPr txBox="1"/>
          <p:nvPr/>
        </p:nvSpPr>
        <p:spPr>
          <a:xfrm>
            <a:off x="1032275" y="3579726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E0C5"/>
                </a:solidFill>
              </a:rPr>
              <a:t>buyer</a:t>
            </a:r>
            <a:endParaRPr lang="ko-KR" altLang="en-US" dirty="0">
              <a:solidFill>
                <a:srgbClr val="FFE0C5"/>
              </a:solidFill>
            </a:endParaRPr>
          </a:p>
        </p:txBody>
      </p:sp>
      <p:pic>
        <p:nvPicPr>
          <p:cNvPr id="10" name="그래픽 9" descr="표">
            <a:extLst>
              <a:ext uri="{FF2B5EF4-FFF2-40B4-BE49-F238E27FC236}">
                <a16:creationId xmlns:a16="http://schemas.microsoft.com/office/drawing/2014/main" id="{A0E47C67-1DEB-46FB-958A-5970FEEF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6164" y="2104463"/>
            <a:ext cx="3272533" cy="2950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4900CD-9B16-4791-930D-2882DC9A10FC}"/>
              </a:ext>
            </a:extLst>
          </p:cNvPr>
          <p:cNvSpPr/>
          <p:nvPr/>
        </p:nvSpPr>
        <p:spPr>
          <a:xfrm>
            <a:off x="3223625" y="2826105"/>
            <a:ext cx="2534080" cy="1366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Recognize QR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Take Books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48235"/>
                </a:solidFill>
              </a:rPr>
              <a:t>Lock/Unlock Box</a:t>
            </a:r>
          </a:p>
        </p:txBody>
      </p:sp>
    </p:spTree>
    <p:extLst>
      <p:ext uri="{BB962C8B-B14F-4D97-AF65-F5344CB8AC3E}">
        <p14:creationId xmlns:p14="http://schemas.microsoft.com/office/powerpoint/2010/main" val="34446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092FA-AA05-4244-BAAA-92C80BC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6DD4F4-CB83-4FB6-B7AA-B5C99CC7F023}"/>
              </a:ext>
            </a:extLst>
          </p:cNvPr>
          <p:cNvSpPr/>
          <p:nvPr/>
        </p:nvSpPr>
        <p:spPr>
          <a:xfrm>
            <a:off x="2653031" y="3023953"/>
            <a:ext cx="4559738" cy="810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ko-KR" sz="44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Wrap up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7DEBE78-70E0-48DA-8FB4-B078834F9963}"/>
              </a:ext>
            </a:extLst>
          </p:cNvPr>
          <p:cNvSpPr/>
          <p:nvPr/>
        </p:nvSpPr>
        <p:spPr>
          <a:xfrm>
            <a:off x="2938903" y="1414904"/>
            <a:ext cx="4028192" cy="4028192"/>
          </a:xfrm>
          <a:prstGeom prst="ellipse">
            <a:avLst/>
          </a:prstGeom>
          <a:noFill/>
          <a:ln w="28575">
            <a:solidFill>
              <a:srgbClr val="FFE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17033-F928-4172-ABB7-A8DF4535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2E5B38-69DA-4940-91D0-72D23DAABFFC}"/>
              </a:ext>
            </a:extLst>
          </p:cNvPr>
          <p:cNvGrpSpPr/>
          <p:nvPr/>
        </p:nvGrpSpPr>
        <p:grpSpPr>
          <a:xfrm>
            <a:off x="420321" y="383383"/>
            <a:ext cx="1380110" cy="830997"/>
            <a:chOff x="821000" y="659675"/>
            <a:chExt cx="1380110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68C070D-730F-4250-B7FF-C9D706D3ADA7}"/>
                </a:ext>
              </a:extLst>
            </p:cNvPr>
            <p:cNvGrpSpPr/>
            <p:nvPr/>
          </p:nvGrpSpPr>
          <p:grpSpPr>
            <a:xfrm>
              <a:off x="821000" y="659675"/>
              <a:ext cx="1332423" cy="830997"/>
              <a:chOff x="800904" y="508949"/>
              <a:chExt cx="1332423" cy="83099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19FF40-62F3-43C2-92EA-E12E02F7DAED}"/>
                  </a:ext>
                </a:extLst>
              </p:cNvPr>
              <p:cNvSpPr txBox="1"/>
              <p:nvPr/>
            </p:nvSpPr>
            <p:spPr>
              <a:xfrm>
                <a:off x="950475" y="508949"/>
                <a:ext cx="11828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Project Name</a:t>
                </a:r>
                <a:endParaRPr lang="ko-KR" altLang="en-US" sz="2400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235B408-302B-4DEA-AC98-57016340E175}"/>
                  </a:ext>
                </a:extLst>
              </p:cNvPr>
              <p:cNvSpPr/>
              <p:nvPr/>
            </p:nvSpPr>
            <p:spPr>
              <a:xfrm>
                <a:off x="800904" y="854109"/>
                <a:ext cx="70338" cy="70339"/>
              </a:xfrm>
              <a:prstGeom prst="ellipse">
                <a:avLst/>
              </a:prstGeom>
              <a:solidFill>
                <a:srgbClr val="FFE0C5"/>
              </a:solidFill>
              <a:ln>
                <a:solidFill>
                  <a:srgbClr val="FFE0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7B29-6BE0-4BA1-8E8B-8E2A6ED3F211}"/>
                </a:ext>
              </a:extLst>
            </p:cNvPr>
            <p:cNvSpPr txBox="1"/>
            <p:nvPr/>
          </p:nvSpPr>
          <p:spPr>
            <a:xfrm>
              <a:off x="2130772" y="747616"/>
              <a:ext cx="70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:</a:t>
              </a:r>
              <a:endParaRPr lang="ko-KR" altLang="en-US" sz="3200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99DAF0-E216-4828-9D08-EAEED73B7D1D}"/>
              </a:ext>
            </a:extLst>
          </p:cNvPr>
          <p:cNvSpPr/>
          <p:nvPr/>
        </p:nvSpPr>
        <p:spPr>
          <a:xfrm>
            <a:off x="2123671" y="218626"/>
            <a:ext cx="2851518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err="1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BookBoxBook</a:t>
            </a:r>
            <a:endParaRPr lang="en-US" altLang="ko-KR" sz="3600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C71F21-8428-4A66-AFA8-AD6BA093D65A}"/>
              </a:ext>
            </a:extLst>
          </p:cNvPr>
          <p:cNvGrpSpPr/>
          <p:nvPr/>
        </p:nvGrpSpPr>
        <p:grpSpPr>
          <a:xfrm>
            <a:off x="420321" y="2127539"/>
            <a:ext cx="2242591" cy="1200329"/>
            <a:chOff x="821000" y="659675"/>
            <a:chExt cx="2242591" cy="120032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B2EC0AF-623C-47FE-9B59-C37506148521}"/>
                </a:ext>
              </a:extLst>
            </p:cNvPr>
            <p:cNvGrpSpPr/>
            <p:nvPr/>
          </p:nvGrpSpPr>
          <p:grpSpPr>
            <a:xfrm>
              <a:off x="821000" y="659675"/>
              <a:ext cx="2163359" cy="1200329"/>
              <a:chOff x="800904" y="508949"/>
              <a:chExt cx="2163359" cy="12003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C8A75B-ABFC-4D75-9AA9-04738795A97E}"/>
                  </a:ext>
                </a:extLst>
              </p:cNvPr>
              <p:cNvSpPr txBox="1"/>
              <p:nvPr/>
            </p:nvSpPr>
            <p:spPr>
              <a:xfrm>
                <a:off x="950474" y="508949"/>
                <a:ext cx="20137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Degree</a:t>
                </a:r>
              </a:p>
              <a:p>
                <a:r>
                  <a:rPr lang="en-US" altLang="ko-KR" sz="2400" dirty="0"/>
                  <a:t>Of</a:t>
                </a:r>
              </a:p>
              <a:p>
                <a:r>
                  <a:rPr lang="en-US" altLang="ko-KR" sz="2400" dirty="0"/>
                  <a:t>Completeness</a:t>
                </a:r>
                <a:endParaRPr lang="ko-KR" altLang="en-US" sz="2400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60ED494-4006-4DFA-ACF5-AED26FA2DA4C}"/>
                  </a:ext>
                </a:extLst>
              </p:cNvPr>
              <p:cNvSpPr/>
              <p:nvPr/>
            </p:nvSpPr>
            <p:spPr>
              <a:xfrm>
                <a:off x="800904" y="854109"/>
                <a:ext cx="70338" cy="70339"/>
              </a:xfrm>
              <a:prstGeom prst="ellipse">
                <a:avLst/>
              </a:prstGeom>
              <a:solidFill>
                <a:srgbClr val="FFE0C5"/>
              </a:solidFill>
              <a:ln>
                <a:solidFill>
                  <a:srgbClr val="FFE0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711553-D56B-4B75-ABE1-1906A51B8D5C}"/>
                </a:ext>
              </a:extLst>
            </p:cNvPr>
            <p:cNvSpPr txBox="1"/>
            <p:nvPr/>
          </p:nvSpPr>
          <p:spPr>
            <a:xfrm>
              <a:off x="2830802" y="795639"/>
              <a:ext cx="232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:</a:t>
              </a:r>
              <a:endParaRPr lang="ko-KR" altLang="en-US" sz="3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D58287-D02A-477B-B07D-48578629F4BC}"/>
              </a:ext>
            </a:extLst>
          </p:cNvPr>
          <p:cNvSpPr txBox="1"/>
          <p:nvPr/>
        </p:nvSpPr>
        <p:spPr>
          <a:xfrm>
            <a:off x="3220231" y="238387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F53EED-A4A8-4FD6-83FF-5ADBE97F6CF4}"/>
              </a:ext>
            </a:extLst>
          </p:cNvPr>
          <p:cNvGrpSpPr/>
          <p:nvPr/>
        </p:nvGrpSpPr>
        <p:grpSpPr>
          <a:xfrm>
            <a:off x="4010299" y="2345474"/>
            <a:ext cx="2372383" cy="523540"/>
            <a:chOff x="4382337" y="2276615"/>
            <a:chExt cx="2372383" cy="52354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D40BE8D-F0E0-40D6-BC75-8E93D8122A85}"/>
                </a:ext>
              </a:extLst>
            </p:cNvPr>
            <p:cNvGrpSpPr/>
            <p:nvPr/>
          </p:nvGrpSpPr>
          <p:grpSpPr>
            <a:xfrm>
              <a:off x="6167250" y="2289154"/>
              <a:ext cx="587470" cy="511001"/>
              <a:chOff x="6934524" y="2501449"/>
              <a:chExt cx="587470" cy="511001"/>
            </a:xfrm>
          </p:grpSpPr>
          <p:sp>
            <p:nvSpPr>
              <p:cNvPr id="33" name="별: 꼭짓점 5개 32">
                <a:extLst>
                  <a:ext uri="{FF2B5EF4-FFF2-40B4-BE49-F238E27FC236}">
                    <a16:creationId xmlns:a16="http://schemas.microsoft.com/office/drawing/2014/main" id="{6E3BA583-39BC-4F31-9FCC-A18FB0CC83B1}"/>
                  </a:ext>
                </a:extLst>
              </p:cNvPr>
              <p:cNvSpPr/>
              <p:nvPr/>
            </p:nvSpPr>
            <p:spPr>
              <a:xfrm>
                <a:off x="6934524" y="2501449"/>
                <a:ext cx="390145" cy="390145"/>
              </a:xfrm>
              <a:prstGeom prst="star5">
                <a:avLst>
                  <a:gd name="adj" fmla="val 21428"/>
                  <a:gd name="hf" fmla="val 105146"/>
                  <a:gd name="vf" fmla="val 110557"/>
                </a:avLst>
              </a:prstGeom>
              <a:solidFill>
                <a:srgbClr val="FFC595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7831884-E590-4C53-856E-8F894C141DD7}"/>
                  </a:ext>
                </a:extLst>
              </p:cNvPr>
              <p:cNvSpPr/>
              <p:nvPr/>
            </p:nvSpPr>
            <p:spPr>
              <a:xfrm>
                <a:off x="7131849" y="2507315"/>
                <a:ext cx="390145" cy="5051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1256B806-D03F-4287-A92C-83A53CB16EDE}"/>
                </a:ext>
              </a:extLst>
            </p:cNvPr>
            <p:cNvSpPr/>
            <p:nvPr/>
          </p:nvSpPr>
          <p:spPr>
            <a:xfrm>
              <a:off x="4382337" y="2276617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DE445454-84D1-4DCD-9EE1-DF5278CC5E87}"/>
                </a:ext>
              </a:extLst>
            </p:cNvPr>
            <p:cNvSpPr/>
            <p:nvPr/>
          </p:nvSpPr>
          <p:spPr>
            <a:xfrm>
              <a:off x="4828266" y="2276616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3F39024E-C219-4F3B-A361-4ECE1FAA3FB5}"/>
                </a:ext>
              </a:extLst>
            </p:cNvPr>
            <p:cNvSpPr/>
            <p:nvPr/>
          </p:nvSpPr>
          <p:spPr>
            <a:xfrm>
              <a:off x="5274195" y="2276615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D273EA5F-5E5C-416B-85FC-F4F80DF3E890}"/>
                </a:ext>
              </a:extLst>
            </p:cNvPr>
            <p:cNvSpPr/>
            <p:nvPr/>
          </p:nvSpPr>
          <p:spPr>
            <a:xfrm>
              <a:off x="5720124" y="2287023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37404A91-BECC-4D3F-BAA5-08038C6C20CA}"/>
                </a:ext>
              </a:extLst>
            </p:cNvPr>
            <p:cNvSpPr/>
            <p:nvPr/>
          </p:nvSpPr>
          <p:spPr>
            <a:xfrm>
              <a:off x="6166053" y="2287023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noFill/>
            <a:ln>
              <a:solidFill>
                <a:srgbClr val="FFC59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1149AF-258F-49E4-A62A-6973DFD04118}"/>
              </a:ext>
            </a:extLst>
          </p:cNvPr>
          <p:cNvSpPr txBox="1"/>
          <p:nvPr/>
        </p:nvSpPr>
        <p:spPr>
          <a:xfrm>
            <a:off x="3219164" y="4925052"/>
            <a:ext cx="99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BookBox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B218B6-C2B4-47F4-8D05-898397B9415E}"/>
              </a:ext>
            </a:extLst>
          </p:cNvPr>
          <p:cNvGrpSpPr/>
          <p:nvPr/>
        </p:nvGrpSpPr>
        <p:grpSpPr>
          <a:xfrm>
            <a:off x="4313733" y="4868773"/>
            <a:ext cx="2173861" cy="400553"/>
            <a:chOff x="4664096" y="3495641"/>
            <a:chExt cx="2173861" cy="400553"/>
          </a:xfrm>
        </p:grpSpPr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70B6572E-823F-437A-9DF2-54E5FB4A779C}"/>
                </a:ext>
              </a:extLst>
            </p:cNvPr>
            <p:cNvSpPr/>
            <p:nvPr/>
          </p:nvSpPr>
          <p:spPr>
            <a:xfrm>
              <a:off x="4664096" y="3495643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52F28C19-0A32-4731-BD2F-2F69861EFE90}"/>
                </a:ext>
              </a:extLst>
            </p:cNvPr>
            <p:cNvSpPr/>
            <p:nvPr/>
          </p:nvSpPr>
          <p:spPr>
            <a:xfrm>
              <a:off x="5110025" y="3495642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A1F46199-029E-4F44-9FA9-F6CD956CC794}"/>
                </a:ext>
              </a:extLst>
            </p:cNvPr>
            <p:cNvSpPr/>
            <p:nvPr/>
          </p:nvSpPr>
          <p:spPr>
            <a:xfrm>
              <a:off x="5555954" y="3495641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3618C94E-7E75-4E0E-B30C-FEC309C11E75}"/>
                </a:ext>
              </a:extLst>
            </p:cNvPr>
            <p:cNvSpPr/>
            <p:nvPr/>
          </p:nvSpPr>
          <p:spPr>
            <a:xfrm>
              <a:off x="6001883" y="3506049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solidFill>
              <a:srgbClr val="FFC59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3CACD494-3489-4738-B08F-58F71189D89E}"/>
                </a:ext>
              </a:extLst>
            </p:cNvPr>
            <p:cNvSpPr/>
            <p:nvPr/>
          </p:nvSpPr>
          <p:spPr>
            <a:xfrm>
              <a:off x="6447812" y="3506049"/>
              <a:ext cx="390145" cy="390145"/>
            </a:xfrm>
            <a:prstGeom prst="star5">
              <a:avLst>
                <a:gd name="adj" fmla="val 21428"/>
                <a:gd name="hf" fmla="val 105146"/>
                <a:gd name="vf" fmla="val 110557"/>
              </a:avLst>
            </a:prstGeom>
            <a:noFill/>
            <a:ln>
              <a:solidFill>
                <a:srgbClr val="FFC59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7781DC-52FB-4FB9-A7CB-4A47B180F872}"/>
              </a:ext>
            </a:extLst>
          </p:cNvPr>
          <p:cNvGrpSpPr/>
          <p:nvPr/>
        </p:nvGrpSpPr>
        <p:grpSpPr>
          <a:xfrm>
            <a:off x="6184160" y="1892484"/>
            <a:ext cx="2465739" cy="612420"/>
            <a:chOff x="6184160" y="1823625"/>
            <a:chExt cx="2465739" cy="61242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D4CEC8-81A2-4F06-B589-ADD137B2B43D}"/>
                </a:ext>
              </a:extLst>
            </p:cNvPr>
            <p:cNvSpPr txBox="1"/>
            <p:nvPr/>
          </p:nvSpPr>
          <p:spPr>
            <a:xfrm>
              <a:off x="6996113" y="1823625"/>
              <a:ext cx="165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</a:pPr>
              <a:r>
                <a:rPr lang="en-US" altLang="ko-KR" dirty="0"/>
                <a:t>some details</a:t>
              </a:r>
              <a:endParaRPr lang="ko-KR" altLang="en-US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72D7A2C-B7CB-4E09-93B4-E41897D064C1}"/>
                </a:ext>
              </a:extLst>
            </p:cNvPr>
            <p:cNvCxnSpPr>
              <a:cxnSpLocks/>
              <a:stCxn id="32" idx="4"/>
              <a:endCxn id="45" idx="1"/>
            </p:cNvCxnSpPr>
            <p:nvPr/>
          </p:nvCxnSpPr>
          <p:spPr>
            <a:xfrm flipV="1">
              <a:off x="6184160" y="2008291"/>
              <a:ext cx="811953" cy="427754"/>
            </a:xfrm>
            <a:prstGeom prst="line">
              <a:avLst/>
            </a:prstGeom>
            <a:ln>
              <a:solidFill>
                <a:srgbClr val="FFC59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1B14B83-568B-46FC-B266-5CB10DC793E2}"/>
              </a:ext>
            </a:extLst>
          </p:cNvPr>
          <p:cNvGrpSpPr/>
          <p:nvPr/>
        </p:nvGrpSpPr>
        <p:grpSpPr>
          <a:xfrm>
            <a:off x="6487594" y="4464887"/>
            <a:ext cx="2967387" cy="646331"/>
            <a:chOff x="5608093" y="2170296"/>
            <a:chExt cx="2967387" cy="6463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61A89E-D13E-4E5E-8BEA-B71170CD9B81}"/>
                </a:ext>
              </a:extLst>
            </p:cNvPr>
            <p:cNvSpPr txBox="1"/>
            <p:nvPr/>
          </p:nvSpPr>
          <p:spPr>
            <a:xfrm>
              <a:off x="6165590" y="2170296"/>
              <a:ext cx="2409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</a:pPr>
              <a:r>
                <a:rPr lang="en-US" altLang="ko-KR" dirty="0"/>
                <a:t>Completeness</a:t>
              </a:r>
            </a:p>
            <a:p>
              <a:r>
                <a:rPr lang="en-US" altLang="ko-KR" dirty="0"/>
                <a:t>     (upgraded materials)</a:t>
              </a:r>
              <a:endParaRPr lang="ko-KR" altLang="en-US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CDDFB3F-FC36-4041-93FA-1530F9D4C0C0}"/>
                </a:ext>
              </a:extLst>
            </p:cNvPr>
            <p:cNvCxnSpPr>
              <a:cxnSpLocks/>
              <a:stCxn id="40" idx="4"/>
              <a:endCxn id="53" idx="1"/>
            </p:cNvCxnSpPr>
            <p:nvPr/>
          </p:nvCxnSpPr>
          <p:spPr>
            <a:xfrm flipV="1">
              <a:off x="5608093" y="2493462"/>
              <a:ext cx="557497" cy="240150"/>
            </a:xfrm>
            <a:prstGeom prst="line">
              <a:avLst/>
            </a:prstGeom>
            <a:ln>
              <a:solidFill>
                <a:srgbClr val="FFC59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18D0651-95DB-443D-975C-BC14EC2A2BCD}"/>
              </a:ext>
            </a:extLst>
          </p:cNvPr>
          <p:cNvSpPr txBox="1"/>
          <p:nvPr/>
        </p:nvSpPr>
        <p:spPr>
          <a:xfrm>
            <a:off x="3931991" y="2876913"/>
            <a:ext cx="2937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ko-KR" dirty="0"/>
              <a:t>Accomplish almost of plan</a:t>
            </a:r>
          </a:p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ko-KR" dirty="0"/>
              <a:t>Exception Handling</a:t>
            </a:r>
          </a:p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ko-KR" dirty="0"/>
              <a:t>Good UX/UI</a:t>
            </a:r>
            <a:endParaRPr lang="ko-KR" altLang="en-US" dirty="0"/>
          </a:p>
        </p:txBody>
      </p:sp>
      <p:sp>
        <p:nvSpPr>
          <p:cNvPr id="73" name="순서도: 대체 처리 72">
            <a:extLst>
              <a:ext uri="{FF2B5EF4-FFF2-40B4-BE49-F238E27FC236}">
                <a16:creationId xmlns:a16="http://schemas.microsoft.com/office/drawing/2014/main" id="{80C98C2B-85A0-4F50-BA30-AC93F87A9636}"/>
              </a:ext>
            </a:extLst>
          </p:cNvPr>
          <p:cNvSpPr/>
          <p:nvPr/>
        </p:nvSpPr>
        <p:spPr>
          <a:xfrm>
            <a:off x="3939961" y="2265833"/>
            <a:ext cx="2131142" cy="584775"/>
          </a:xfrm>
          <a:prstGeom prst="flowChartAlternateProcess">
            <a:avLst/>
          </a:prstGeom>
          <a:noFill/>
          <a:ln w="57150">
            <a:solidFill>
              <a:srgbClr val="E1E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E78FE6CB-8B47-4B5F-BDDD-166ADEAF8DBA}"/>
              </a:ext>
            </a:extLst>
          </p:cNvPr>
          <p:cNvSpPr/>
          <p:nvPr/>
        </p:nvSpPr>
        <p:spPr>
          <a:xfrm>
            <a:off x="4285999" y="4788053"/>
            <a:ext cx="1811450" cy="584775"/>
          </a:xfrm>
          <a:prstGeom prst="flowChartAlternateProcess">
            <a:avLst/>
          </a:prstGeom>
          <a:noFill/>
          <a:ln w="57150">
            <a:solidFill>
              <a:srgbClr val="E1E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7CBD5D-1A4D-482A-B09B-EA807645D833}"/>
              </a:ext>
            </a:extLst>
          </p:cNvPr>
          <p:cNvSpPr txBox="1"/>
          <p:nvPr/>
        </p:nvSpPr>
        <p:spPr>
          <a:xfrm>
            <a:off x="4221542" y="5483126"/>
            <a:ext cx="2364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ko-KR" dirty="0"/>
              <a:t>Accomplish all plans</a:t>
            </a:r>
          </a:p>
          <a:p>
            <a:pPr marL="285750" indent="-2857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altLang="ko-KR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2037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60" grpId="0"/>
      <p:bldP spid="73" grpId="0" animBg="1"/>
      <p:bldP spid="77" grpId="0" animBg="1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2DE001A6-5CDD-4A11-8350-B5BE313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55527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6B0C0F-6F9C-47E6-9474-B7C00CB25B92}"/>
              </a:ext>
            </a:extLst>
          </p:cNvPr>
          <p:cNvGrpSpPr/>
          <p:nvPr/>
        </p:nvGrpSpPr>
        <p:grpSpPr>
          <a:xfrm>
            <a:off x="1307498" y="900687"/>
            <a:ext cx="1133375" cy="4481415"/>
            <a:chOff x="407704" y="1021058"/>
            <a:chExt cx="1133375" cy="448141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6D7413-53B3-3349-987F-FFBE4FC4C69D}"/>
                </a:ext>
              </a:extLst>
            </p:cNvPr>
            <p:cNvSpPr/>
            <p:nvPr/>
          </p:nvSpPr>
          <p:spPr>
            <a:xfrm>
              <a:off x="545887" y="1021058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5D67D3-1813-2B47-95A5-7B8D69CBFFAA}"/>
                </a:ext>
              </a:extLst>
            </p:cNvPr>
            <p:cNvGrpSpPr/>
            <p:nvPr/>
          </p:nvGrpSpPr>
          <p:grpSpPr>
            <a:xfrm>
              <a:off x="471271" y="2889959"/>
              <a:ext cx="940934" cy="669810"/>
              <a:chOff x="4069239" y="568883"/>
              <a:chExt cx="940934" cy="66981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6D6BD3-F79D-A84F-9334-4BBDAA2F9601}"/>
                  </a:ext>
                </a:extLst>
              </p:cNvPr>
              <p:cNvSpPr/>
              <p:nvPr/>
            </p:nvSpPr>
            <p:spPr>
              <a:xfrm>
                <a:off x="4188247" y="568883"/>
                <a:ext cx="669810" cy="669810"/>
              </a:xfrm>
              <a:prstGeom prst="ellipse">
                <a:avLst/>
              </a:prstGeom>
              <a:noFill/>
              <a:ln w="19050">
                <a:solidFill>
                  <a:srgbClr val="FFB17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3" name="Google Shape;203;p28">
                <a:extLst>
                  <a:ext uri="{FF2B5EF4-FFF2-40B4-BE49-F238E27FC236}">
                    <a16:creationId xmlns:a16="http://schemas.microsoft.com/office/drawing/2014/main" id="{2D0EBFD1-E12F-D148-8172-AD8E191AEE17}"/>
                  </a:ext>
                </a:extLst>
              </p:cNvPr>
              <p:cNvSpPr txBox="1"/>
              <p:nvPr/>
            </p:nvSpPr>
            <p:spPr>
              <a:xfrm>
                <a:off x="4069239" y="743689"/>
                <a:ext cx="940934" cy="328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381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4E13"/>
                  </a:buClr>
                  <a:buSzPts val="3000"/>
                </a:pPr>
                <a:r>
                  <a:rPr lang="en-US" b="1" i="0" u="none" strike="noStrike" cap="none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  <a:ea typeface="나눔스퀘어 Bold" panose="020B0600000101010101" pitchFamily="50" charset="-127"/>
                    <a:sym typeface="Malgun Gothic"/>
                  </a:rPr>
                  <a:t>Yuseon</a:t>
                </a:r>
                <a:endParaRPr lang="en-US" b="0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나눔스퀘어 Bold" panose="020B0600000101010101" pitchFamily="50" charset="-127"/>
                  <a:sym typeface="Arial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C4F2F44-FE7A-724E-B7B7-3EE3BC89C841}"/>
                </a:ext>
              </a:extLst>
            </p:cNvPr>
            <p:cNvGrpSpPr/>
            <p:nvPr/>
          </p:nvGrpSpPr>
          <p:grpSpPr>
            <a:xfrm>
              <a:off x="407704" y="4832663"/>
              <a:ext cx="1133375" cy="669810"/>
              <a:chOff x="7609555" y="568883"/>
              <a:chExt cx="1133375" cy="66981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184CB43-DD08-754C-8853-ACC5A03E8163}"/>
                  </a:ext>
                </a:extLst>
              </p:cNvPr>
              <p:cNvSpPr/>
              <p:nvPr/>
            </p:nvSpPr>
            <p:spPr>
              <a:xfrm>
                <a:off x="7830607" y="568883"/>
                <a:ext cx="669810" cy="669810"/>
              </a:xfrm>
              <a:prstGeom prst="ellipse">
                <a:avLst/>
              </a:prstGeom>
              <a:noFill/>
              <a:ln w="19050">
                <a:solidFill>
                  <a:srgbClr val="FFB17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6" name="Google Shape;203;p28">
                <a:extLst>
                  <a:ext uri="{FF2B5EF4-FFF2-40B4-BE49-F238E27FC236}">
                    <a16:creationId xmlns:a16="http://schemas.microsoft.com/office/drawing/2014/main" id="{53AFE6F5-58A9-2848-BE26-89CFD7CE90B3}"/>
                  </a:ext>
                </a:extLst>
              </p:cNvPr>
              <p:cNvSpPr txBox="1"/>
              <p:nvPr/>
            </p:nvSpPr>
            <p:spPr>
              <a:xfrm>
                <a:off x="7609555" y="735940"/>
                <a:ext cx="1133375" cy="335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381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4E13"/>
                  </a:buClr>
                  <a:buSzPts val="3000"/>
                </a:pPr>
                <a:r>
                  <a:rPr lang="en-US" b="1" i="0" u="none" strike="noStrike" cap="none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  <a:ea typeface="나눔스퀘어 Bold" panose="020B0600000101010101" pitchFamily="50" charset="-127"/>
                    <a:sym typeface="Malgun Gothic"/>
                  </a:rPr>
                  <a:t>Seungyun</a:t>
                </a:r>
                <a:endParaRPr sz="1050" b="0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나눔스퀘어 Bold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" name="Google Shape;203;p28">
              <a:extLst>
                <a:ext uri="{FF2B5EF4-FFF2-40B4-BE49-F238E27FC236}">
                  <a16:creationId xmlns:a16="http://schemas.microsoft.com/office/drawing/2014/main" id="{4389E1FA-3A7C-B64C-8709-B5D1242A16A8}"/>
                </a:ext>
              </a:extLst>
            </p:cNvPr>
            <p:cNvSpPr txBox="1"/>
            <p:nvPr/>
          </p:nvSpPr>
          <p:spPr>
            <a:xfrm>
              <a:off x="444669" y="1191952"/>
              <a:ext cx="940934" cy="328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  <a:ea typeface="나눔스퀘어 Bold" panose="020B0600000101010101" pitchFamily="50" charset="-127"/>
                  <a:sym typeface="Malgun Gothic"/>
                </a:rPr>
                <a:t>Hoyun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+mj-lt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94D416-62AB-45E1-96D0-447F0A0766C3}"/>
              </a:ext>
            </a:extLst>
          </p:cNvPr>
          <p:cNvSpPr txBox="1"/>
          <p:nvPr/>
        </p:nvSpPr>
        <p:spPr>
          <a:xfrm>
            <a:off x="2998747" y="4844611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Happy that the project </a:t>
            </a:r>
            <a:r>
              <a:rPr lang="en-US" altLang="ko-KR" dirty="0" err="1"/>
              <a:t>finaaalllyyy</a:t>
            </a:r>
            <a:r>
              <a:rPr lang="en-US" altLang="ko-KR" dirty="0"/>
              <a:t> ends!</a:t>
            </a:r>
          </a:p>
          <a:p>
            <a:r>
              <a:rPr lang="en-US" altLang="ko-KR" dirty="0"/>
              <a:t>I was so lucky to be a member of </a:t>
            </a:r>
            <a:r>
              <a:rPr lang="en-US" altLang="ko-KR" dirty="0" err="1"/>
              <a:t>GoNaMi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Thank you </a:t>
            </a:r>
            <a:r>
              <a:rPr lang="en-US" altLang="ko-KR" dirty="0" err="1">
                <a:sym typeface="Wingdings" panose="05000000000000000000" pitchFamily="2" charset="2"/>
              </a:rPr>
              <a:t>Hoyun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dirty="0" err="1">
                <a:sym typeface="Wingdings" panose="05000000000000000000" pitchFamily="2" charset="2"/>
              </a:rPr>
              <a:t>Yuseon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:D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FB265F-54F8-449A-96DE-A308DB183E3C}"/>
              </a:ext>
            </a:extLst>
          </p:cNvPr>
          <p:cNvSpPr/>
          <p:nvPr/>
        </p:nvSpPr>
        <p:spPr>
          <a:xfrm>
            <a:off x="2998747" y="830351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I was worried at first. However, 14weeks passed so fast. Though it was tough time, I feel rewarding after all.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B57598-1406-4B3B-BB72-F0E022CD46DF}"/>
              </a:ext>
            </a:extLst>
          </p:cNvPr>
          <p:cNvSpPr txBox="1"/>
          <p:nvPr/>
        </p:nvSpPr>
        <p:spPr>
          <a:xfrm>
            <a:off x="2998747" y="2533752"/>
            <a:ext cx="7423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 promised myself that I’m never </a:t>
            </a:r>
            <a:r>
              <a:rPr lang="en-US" altLang="ko-KR" dirty="0" err="1"/>
              <a:t>gonna</a:t>
            </a:r>
            <a:r>
              <a:rPr lang="en-US" altLang="ko-KR" dirty="0"/>
              <a:t> do hardware!!</a:t>
            </a:r>
          </a:p>
          <a:p>
            <a:r>
              <a:rPr lang="en-US" altLang="ko-KR" dirty="0"/>
              <a:t>Why did I do it again…? It was so confusing and harsh time. </a:t>
            </a:r>
          </a:p>
          <a:p>
            <a:r>
              <a:rPr lang="en-US" altLang="ko-KR" dirty="0"/>
              <a:t>But I am </a:t>
            </a:r>
            <a:r>
              <a:rPr lang="en-US" altLang="ko-KR" dirty="0" err="1"/>
              <a:t>soooo</a:t>
            </a:r>
            <a:r>
              <a:rPr lang="en-US" altLang="ko-KR" dirty="0"/>
              <a:t> proud of myself that I complete this! </a:t>
            </a:r>
          </a:p>
          <a:p>
            <a:r>
              <a:rPr lang="en-US" altLang="ko-KR" dirty="0"/>
              <a:t>Good luck with your </a:t>
            </a:r>
            <a:r>
              <a:rPr lang="en-US" altLang="ko-KR" b="1" dirty="0">
                <a:solidFill>
                  <a:srgbClr val="FD4133"/>
                </a:solidFill>
              </a:rPr>
              <a:t>next</a:t>
            </a:r>
            <a:r>
              <a:rPr lang="en-US" altLang="ko-KR" dirty="0"/>
              <a:t> Capstone project </a:t>
            </a:r>
            <a:r>
              <a:rPr lang="en-US" altLang="ko-KR" sz="2400" b="1" dirty="0" err="1"/>
              <a:t>Hoyun</a:t>
            </a:r>
            <a:r>
              <a:rPr lang="en-US" altLang="ko-KR" dirty="0"/>
              <a:t> XD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2273226" y="2369490"/>
            <a:ext cx="4782049" cy="1458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dirty="0">
                <a:solidFill>
                  <a:schemeClr val="accent6">
                    <a:lumMod val="75000"/>
                  </a:schemeClr>
                </a:solidFill>
                <a:ea typeface="나눔스퀘어" panose="020B0600000101010101" pitchFamily="50" charset="-127"/>
              </a:rPr>
              <a:t>Thank you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093FB-CCDB-4259-9463-6C50F480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15125C-19BF-4631-AF06-8229E9A960F8}"/>
              </a:ext>
            </a:extLst>
          </p:cNvPr>
          <p:cNvGrpSpPr/>
          <p:nvPr/>
        </p:nvGrpSpPr>
        <p:grpSpPr>
          <a:xfrm rot="303689">
            <a:off x="6618171" y="2813539"/>
            <a:ext cx="874207" cy="874207"/>
            <a:chOff x="2124871" y="2863780"/>
            <a:chExt cx="874207" cy="87420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070553B-7990-4CF0-87BE-E250BAC5C57D}"/>
                </a:ext>
              </a:extLst>
            </p:cNvPr>
            <p:cNvSpPr/>
            <p:nvPr/>
          </p:nvSpPr>
          <p:spPr>
            <a:xfrm>
              <a:off x="2391508" y="3052763"/>
              <a:ext cx="70338" cy="70339"/>
            </a:xfrm>
            <a:prstGeom prst="ellipse">
              <a:avLst/>
            </a:prstGeom>
            <a:solidFill>
              <a:srgbClr val="FFE0C5"/>
            </a:solidFill>
            <a:ln>
              <a:solidFill>
                <a:srgbClr val="FFE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1A96154-4B38-4E8A-8C39-F807E0A8C96A}"/>
                </a:ext>
              </a:extLst>
            </p:cNvPr>
            <p:cNvSpPr/>
            <p:nvPr/>
          </p:nvSpPr>
          <p:spPr>
            <a:xfrm>
              <a:off x="2663169" y="3062812"/>
              <a:ext cx="70338" cy="70339"/>
            </a:xfrm>
            <a:prstGeom prst="ellipse">
              <a:avLst/>
            </a:prstGeom>
            <a:solidFill>
              <a:srgbClr val="FFE0C5"/>
            </a:solidFill>
            <a:ln>
              <a:solidFill>
                <a:srgbClr val="FFE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하트 4">
              <a:extLst>
                <a:ext uri="{FF2B5EF4-FFF2-40B4-BE49-F238E27FC236}">
                  <a16:creationId xmlns:a16="http://schemas.microsoft.com/office/drawing/2014/main" id="{8AFF5080-E4E7-4660-B93C-882279F50DE6}"/>
                </a:ext>
              </a:extLst>
            </p:cNvPr>
            <p:cNvSpPr/>
            <p:nvPr/>
          </p:nvSpPr>
          <p:spPr>
            <a:xfrm>
              <a:off x="2322970" y="3276920"/>
              <a:ext cx="478008" cy="312755"/>
            </a:xfrm>
            <a:prstGeom prst="heart">
              <a:avLst/>
            </a:prstGeom>
            <a:solidFill>
              <a:srgbClr val="FF5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FCC373D-EF0C-432D-9360-6D30E3B5F018}"/>
                </a:ext>
              </a:extLst>
            </p:cNvPr>
            <p:cNvSpPr/>
            <p:nvPr/>
          </p:nvSpPr>
          <p:spPr>
            <a:xfrm>
              <a:off x="2124871" y="2863780"/>
              <a:ext cx="874207" cy="874207"/>
            </a:xfrm>
            <a:prstGeom prst="ellipse">
              <a:avLst/>
            </a:prstGeom>
            <a:noFill/>
            <a:ln w="57150">
              <a:solidFill>
                <a:srgbClr val="FFE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3B5E81-0FA3-48C0-8951-3F78673C8D36}"/>
              </a:ext>
            </a:extLst>
          </p:cNvPr>
          <p:cNvSpPr/>
          <p:nvPr/>
        </p:nvSpPr>
        <p:spPr>
          <a:xfrm>
            <a:off x="4124843" y="1643777"/>
            <a:ext cx="856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ea typeface="나눔스퀘어" panose="020B0600000101010101" pitchFamily="50" charset="-127"/>
              </a:rPr>
              <a:t>Yuseon</a:t>
            </a:r>
            <a:endParaRPr lang="en-US" altLang="ko-KR" dirty="0"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8E6622-F38F-4780-A77C-74728D2C1DC2}"/>
              </a:ext>
            </a:extLst>
          </p:cNvPr>
          <p:cNvSpPr/>
          <p:nvPr/>
        </p:nvSpPr>
        <p:spPr>
          <a:xfrm>
            <a:off x="7533038" y="1643777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나눔스퀘어" panose="020B0600000101010101" pitchFamily="50" charset="-127"/>
              </a:rPr>
              <a:t>Seungyun</a:t>
            </a:r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298AE3-8612-47F9-A8F5-D975480CBE37}"/>
              </a:ext>
            </a:extLst>
          </p:cNvPr>
          <p:cNvSpPr/>
          <p:nvPr/>
        </p:nvSpPr>
        <p:spPr>
          <a:xfrm>
            <a:off x="923148" y="1643776"/>
            <a:ext cx="79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ea typeface="나눔스퀘어" panose="020B0600000101010101" pitchFamily="50" charset="-127"/>
              </a:rPr>
              <a:t>Hoyun</a:t>
            </a:r>
            <a:endParaRPr lang="en-US" altLang="ko-KR" dirty="0">
              <a:ea typeface="나눔스퀘어" panose="020B0600000101010101" pitchFamily="50" charset="-127"/>
            </a:endParaRPr>
          </a:p>
        </p:txBody>
      </p:sp>
      <p:sp>
        <p:nvSpPr>
          <p:cNvPr id="79" name="슬라이드 번호 개체 틀 2">
            <a:extLst>
              <a:ext uri="{FF2B5EF4-FFF2-40B4-BE49-F238E27FC236}">
                <a16:creationId xmlns:a16="http://schemas.microsoft.com/office/drawing/2014/main" id="{73491C32-37BD-4FA5-9889-E5F26D10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709" y="6259501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58CE6C-56FE-432B-B14A-5D78F3AE1412}"/>
              </a:ext>
            </a:extLst>
          </p:cNvPr>
          <p:cNvSpPr txBox="1"/>
          <p:nvPr/>
        </p:nvSpPr>
        <p:spPr>
          <a:xfrm>
            <a:off x="572755" y="1093728"/>
            <a:ext cx="81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Go</a:t>
            </a:r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29C3DA-F95E-48A6-AB2E-BEDB0B598AA5}"/>
              </a:ext>
            </a:extLst>
          </p:cNvPr>
          <p:cNvSpPr txBox="1"/>
          <p:nvPr/>
        </p:nvSpPr>
        <p:spPr>
          <a:xfrm>
            <a:off x="3797047" y="1059002"/>
            <a:ext cx="819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Na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E9C051-C3F7-406C-B27C-091C8F63C132}"/>
              </a:ext>
            </a:extLst>
          </p:cNvPr>
          <p:cNvSpPr txBox="1"/>
          <p:nvPr/>
        </p:nvSpPr>
        <p:spPr>
          <a:xfrm>
            <a:off x="7168271" y="1059001"/>
            <a:ext cx="73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a typeface="나눔스퀘어" panose="020B0600000101010101" pitchFamily="50" charset="-127"/>
              </a:rPr>
              <a:t>Mi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ea typeface="나눔스퀘어" panose="020B0600000101010101" pitchFamily="50" charset="-127"/>
              </a:rPr>
              <a:t>	</a:t>
            </a:r>
            <a:endParaRPr lang="ko-KR" altLang="en-US" sz="2000" dirty="0">
              <a:ea typeface="나눔스퀘어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4F6AAC-C81A-4131-BA49-1AD7B05735A3}"/>
              </a:ext>
            </a:extLst>
          </p:cNvPr>
          <p:cNvSpPr txBox="1"/>
          <p:nvPr/>
        </p:nvSpPr>
        <p:spPr>
          <a:xfrm>
            <a:off x="572755" y="4848715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-Main Function of Service </a:t>
            </a:r>
          </a:p>
          <a:p>
            <a:r>
              <a:rPr lang="en-US" altLang="ko-KR" sz="1600" dirty="0"/>
              <a:t>		(App)</a:t>
            </a:r>
            <a:endParaRPr lang="ko-KR" altLang="en-US" sz="1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9BD416-695C-4B73-9DBD-9095F9C9C357}"/>
              </a:ext>
            </a:extLst>
          </p:cNvPr>
          <p:cNvSpPr txBox="1"/>
          <p:nvPr/>
        </p:nvSpPr>
        <p:spPr>
          <a:xfrm>
            <a:off x="3720756" y="4844896"/>
            <a:ext cx="235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-Server</a:t>
            </a:r>
          </a:p>
          <a:p>
            <a:r>
              <a:rPr lang="en-US" altLang="ko-KR" sz="1600" dirty="0"/>
              <a:t>-Main Function of Service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A9A1BE6-CCCC-4867-BA7D-B12A42C2267E}"/>
              </a:ext>
            </a:extLst>
          </p:cNvPr>
          <p:cNvSpPr txBox="1"/>
          <p:nvPr/>
        </p:nvSpPr>
        <p:spPr>
          <a:xfrm>
            <a:off x="6893171" y="4848714"/>
            <a:ext cx="2010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-Hardware </a:t>
            </a:r>
          </a:p>
          <a:p>
            <a:r>
              <a:rPr lang="en-US" altLang="ko-KR" sz="1600" dirty="0"/>
              <a:t>-Design of Application</a:t>
            </a:r>
            <a:endParaRPr lang="ko-KR" altLang="en-US" sz="16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01AE11AE-84CE-4CD2-86CE-FF635A2F0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6" t="18533" r="36244"/>
          <a:stretch/>
        </p:blipFill>
        <p:spPr>
          <a:xfrm>
            <a:off x="7037969" y="2249523"/>
            <a:ext cx="1792547" cy="2358952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D45B2FD8-1DED-437B-B6A1-EE3D97B3B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0" t="11135" r="27753"/>
          <a:stretch/>
        </p:blipFill>
        <p:spPr>
          <a:xfrm>
            <a:off x="3906000" y="2249524"/>
            <a:ext cx="1769213" cy="2358951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C061250A-C92D-462A-8FB9-735A7FAE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50" y="2249119"/>
            <a:ext cx="1767993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5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99" grpId="0"/>
      <p:bldP spid="100" grpId="0"/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F0EA9-FADD-49C9-86F2-CAE05B4F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9A6B0C-D58C-47C0-B028-B6DCDBFC2EF2}"/>
              </a:ext>
            </a:extLst>
          </p:cNvPr>
          <p:cNvGrpSpPr/>
          <p:nvPr/>
        </p:nvGrpSpPr>
        <p:grpSpPr>
          <a:xfrm>
            <a:off x="1303933" y="2633166"/>
            <a:ext cx="1990481" cy="1322167"/>
            <a:chOff x="1303933" y="2633166"/>
            <a:chExt cx="1990481" cy="132216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50BB40F-E623-4390-9BFA-440B3CFD10AD}"/>
                </a:ext>
              </a:extLst>
            </p:cNvPr>
            <p:cNvSpPr/>
            <p:nvPr/>
          </p:nvSpPr>
          <p:spPr>
            <a:xfrm>
              <a:off x="1727122" y="2633166"/>
              <a:ext cx="1322167" cy="1322167"/>
            </a:xfrm>
            <a:prstGeom prst="ellipse">
              <a:avLst/>
            </a:prstGeom>
            <a:noFill/>
            <a:ln w="28575">
              <a:solidFill>
                <a:srgbClr val="FFE0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223F3E-D951-435B-B3A9-C9B286737752}"/>
                </a:ext>
              </a:extLst>
            </p:cNvPr>
            <p:cNvSpPr txBox="1"/>
            <p:nvPr/>
          </p:nvSpPr>
          <p:spPr>
            <a:xfrm>
              <a:off x="1303933" y="3001863"/>
              <a:ext cx="199048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548235"/>
                  </a:solidFill>
                  <a:ea typeface="HY견고딕" panose="02030600000101010101" pitchFamily="18" charset="-127"/>
                </a:rPr>
                <a:t>CONTENTS</a:t>
              </a:r>
              <a:endParaRPr lang="ko-KR" altLang="en-US" sz="3200" dirty="0">
                <a:solidFill>
                  <a:srgbClr val="548235"/>
                </a:solidFill>
                <a:ea typeface="HY견고딕" panose="02030600000101010101" pitchFamily="18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A85C47-007F-46D9-979F-538E9936708D}"/>
              </a:ext>
            </a:extLst>
          </p:cNvPr>
          <p:cNvSpPr/>
          <p:nvPr/>
        </p:nvSpPr>
        <p:spPr>
          <a:xfrm>
            <a:off x="5591777" y="3583172"/>
            <a:ext cx="2587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spc="-50" dirty="0">
                <a:solidFill>
                  <a:srgbClr val="548235"/>
                </a:solidFill>
                <a:latin typeface="+mj-lt"/>
                <a:ea typeface="나눔스퀘어" panose="020B0600000101010101" pitchFamily="50" charset="-127"/>
              </a:rPr>
              <a:t>Final Demo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30870F-4D2C-4158-B691-434E24534AF4}"/>
              </a:ext>
            </a:extLst>
          </p:cNvPr>
          <p:cNvSpPr/>
          <p:nvPr/>
        </p:nvSpPr>
        <p:spPr>
          <a:xfrm>
            <a:off x="5591777" y="2460726"/>
            <a:ext cx="221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spc="-50" dirty="0">
                <a:solidFill>
                  <a:srgbClr val="548235"/>
                </a:solidFill>
                <a:latin typeface="+mj-lt"/>
                <a:ea typeface="나눔스퀘어" panose="020B0600000101010101" pitchFamily="50" charset="-127"/>
              </a:rPr>
              <a:t>Why B.B.B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F839A9-CB0B-454A-A39F-567963EEB9E7}"/>
              </a:ext>
            </a:extLst>
          </p:cNvPr>
          <p:cNvSpPr/>
          <p:nvPr/>
        </p:nvSpPr>
        <p:spPr>
          <a:xfrm>
            <a:off x="5591777" y="1371950"/>
            <a:ext cx="2750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spc="-50" dirty="0">
                <a:solidFill>
                  <a:srgbClr val="548235"/>
                </a:solidFill>
                <a:latin typeface="+mj-lt"/>
                <a:ea typeface="나눔스퀘어" panose="020B0600000101010101" pitchFamily="50" charset="-127"/>
                <a:cs typeface="Verdana" pitchFamily="34" charset="0"/>
              </a:rPr>
              <a:t>What is B.B.B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AB97D8-FC65-489C-9DBB-D27DFF5E6469}"/>
              </a:ext>
            </a:extLst>
          </p:cNvPr>
          <p:cNvSpPr/>
          <p:nvPr/>
        </p:nvSpPr>
        <p:spPr>
          <a:xfrm>
            <a:off x="5591777" y="4752255"/>
            <a:ext cx="354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spc="-50" dirty="0">
                <a:solidFill>
                  <a:srgbClr val="548235"/>
                </a:solidFill>
                <a:latin typeface="+mj-lt"/>
                <a:ea typeface="나눔스퀘어" panose="020B0600000101010101" pitchFamily="50" charset="-127"/>
              </a:rPr>
              <a:t>Wrap up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3695F1-A3DD-4757-8C2C-7FF9BBC5F17A}"/>
              </a:ext>
            </a:extLst>
          </p:cNvPr>
          <p:cNvSpPr/>
          <p:nvPr/>
        </p:nvSpPr>
        <p:spPr>
          <a:xfrm>
            <a:off x="4686984" y="2331714"/>
            <a:ext cx="94590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B1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128D3E-EC21-4920-91EA-45897E42C838}"/>
              </a:ext>
            </a:extLst>
          </p:cNvPr>
          <p:cNvSpPr/>
          <p:nvPr/>
        </p:nvSpPr>
        <p:spPr>
          <a:xfrm>
            <a:off x="4686984" y="3484361"/>
            <a:ext cx="94590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B1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260FA3-1F7F-49CD-A720-EBAAD8200D27}"/>
              </a:ext>
            </a:extLst>
          </p:cNvPr>
          <p:cNvSpPr/>
          <p:nvPr/>
        </p:nvSpPr>
        <p:spPr>
          <a:xfrm>
            <a:off x="4686984" y="1258329"/>
            <a:ext cx="94590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B1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4BFAB-4509-4A86-BEC8-0CDBEB0406CA}"/>
              </a:ext>
            </a:extLst>
          </p:cNvPr>
          <p:cNvSpPr/>
          <p:nvPr/>
        </p:nvSpPr>
        <p:spPr>
          <a:xfrm>
            <a:off x="4686984" y="4671948"/>
            <a:ext cx="94590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B1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89336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2831009" y="2618906"/>
            <a:ext cx="4136086" cy="810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ko-KR" sz="44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What is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563B7C-C187-46EC-BD89-45B8BA8275DD}"/>
              </a:ext>
            </a:extLst>
          </p:cNvPr>
          <p:cNvSpPr/>
          <p:nvPr/>
        </p:nvSpPr>
        <p:spPr>
          <a:xfrm>
            <a:off x="2938903" y="1414904"/>
            <a:ext cx="4028192" cy="4028192"/>
          </a:xfrm>
          <a:prstGeom prst="ellipse">
            <a:avLst/>
          </a:prstGeom>
          <a:noFill/>
          <a:ln w="28575">
            <a:solidFill>
              <a:srgbClr val="FFE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73A5D-59DB-4836-B6D9-9F09CCDA4E0C}"/>
              </a:ext>
            </a:extLst>
          </p:cNvPr>
          <p:cNvSpPr txBox="1"/>
          <p:nvPr/>
        </p:nvSpPr>
        <p:spPr>
          <a:xfrm>
            <a:off x="4235557" y="3732592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76934-6A1A-456B-A857-4FB8A058C3AC}"/>
              </a:ext>
            </a:extLst>
          </p:cNvPr>
          <p:cNvSpPr txBox="1"/>
          <p:nvPr/>
        </p:nvSpPr>
        <p:spPr>
          <a:xfrm>
            <a:off x="5157140" y="3732591"/>
            <a:ext cx="500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71918-666E-4C19-A443-39C300E6BAF0}"/>
              </a:ext>
            </a:extLst>
          </p:cNvPr>
          <p:cNvSpPr txBox="1"/>
          <p:nvPr/>
        </p:nvSpPr>
        <p:spPr>
          <a:xfrm>
            <a:off x="4682575" y="3732592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FC8231C-69F9-40DF-BFA7-7F78D4428E64}"/>
              </a:ext>
            </a:extLst>
          </p:cNvPr>
          <p:cNvSpPr/>
          <p:nvPr/>
        </p:nvSpPr>
        <p:spPr>
          <a:xfrm>
            <a:off x="4661179" y="4239434"/>
            <a:ext cx="60290" cy="6029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B4AB10-B631-4E3F-9AB4-2EAA36DE2DE6}"/>
              </a:ext>
            </a:extLst>
          </p:cNvPr>
          <p:cNvSpPr/>
          <p:nvPr/>
        </p:nvSpPr>
        <p:spPr>
          <a:xfrm>
            <a:off x="5147091" y="4239434"/>
            <a:ext cx="60290" cy="6029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65D4E6-B830-473D-A138-F4E2110536E0}"/>
              </a:ext>
            </a:extLst>
          </p:cNvPr>
          <p:cNvCxnSpPr>
            <a:cxnSpLocks/>
          </p:cNvCxnSpPr>
          <p:nvPr/>
        </p:nvCxnSpPr>
        <p:spPr>
          <a:xfrm>
            <a:off x="4141048" y="3506646"/>
            <a:ext cx="1662163" cy="0"/>
          </a:xfrm>
          <a:prstGeom prst="line">
            <a:avLst/>
          </a:prstGeom>
          <a:ln w="381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709" y="6259501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8AEE16-22E7-4D3B-B16A-B8F575BDA0AF}"/>
              </a:ext>
            </a:extLst>
          </p:cNvPr>
          <p:cNvGrpSpPr/>
          <p:nvPr/>
        </p:nvGrpSpPr>
        <p:grpSpPr>
          <a:xfrm>
            <a:off x="3406528" y="2053963"/>
            <a:ext cx="2011763" cy="1742389"/>
            <a:chOff x="6934557" y="6952204"/>
            <a:chExt cx="2723855" cy="2723855"/>
          </a:xfrm>
        </p:grpSpPr>
        <p:pic>
          <p:nvPicPr>
            <p:cNvPr id="24" name="그래픽 23" descr="스마트폰">
              <a:extLst>
                <a:ext uri="{FF2B5EF4-FFF2-40B4-BE49-F238E27FC236}">
                  <a16:creationId xmlns:a16="http://schemas.microsoft.com/office/drawing/2014/main" id="{6F0A8F4B-777D-44A0-9C7C-AB0D4959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4557" y="6952204"/>
              <a:ext cx="2723855" cy="272385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18165CD-E921-45B5-A321-877DA141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2114" y="8102308"/>
              <a:ext cx="1075172" cy="8073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76B944-1FC2-4AD3-91AC-40440C3CC303}"/>
                </a:ext>
              </a:extLst>
            </p:cNvPr>
            <p:cNvSpPr txBox="1"/>
            <p:nvPr/>
          </p:nvSpPr>
          <p:spPr>
            <a:xfrm>
              <a:off x="7894460" y="7724985"/>
              <a:ext cx="754793" cy="52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BBB</a:t>
              </a:r>
              <a:endParaRPr lang="ko-KR" altLang="en-US" sz="1600" dirty="0"/>
            </a:p>
          </p:txBody>
        </p:sp>
      </p:grpSp>
      <p:pic>
        <p:nvPicPr>
          <p:cNvPr id="21" name="그래픽 20" descr="표">
            <a:extLst>
              <a:ext uri="{FF2B5EF4-FFF2-40B4-BE49-F238E27FC236}">
                <a16:creationId xmlns:a16="http://schemas.microsoft.com/office/drawing/2014/main" id="{94CD6C57-9605-4A4F-A573-5B6F0FD8D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8039" y="1763667"/>
            <a:ext cx="2551147" cy="2300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1280E2-56A6-4CFC-B61E-C97450FF0310}"/>
              </a:ext>
            </a:extLst>
          </p:cNvPr>
          <p:cNvSpPr txBox="1"/>
          <p:nvPr/>
        </p:nvSpPr>
        <p:spPr>
          <a:xfrm>
            <a:off x="7083763" y="3714097"/>
            <a:ext cx="101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BookBox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73F15-1D15-4F3A-8EDD-45EBD31795DD}"/>
              </a:ext>
            </a:extLst>
          </p:cNvPr>
          <p:cNvSpPr txBox="1"/>
          <p:nvPr/>
        </p:nvSpPr>
        <p:spPr>
          <a:xfrm>
            <a:off x="3807078" y="3719733"/>
            <a:ext cx="135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Apppication</a:t>
            </a:r>
            <a:endParaRPr lang="ko-KR" altLang="en-US" dirty="0"/>
          </a:p>
        </p:txBody>
      </p:sp>
      <p:pic>
        <p:nvPicPr>
          <p:cNvPr id="40" name="그래픽 39" descr="추가">
            <a:extLst>
              <a:ext uri="{FF2B5EF4-FFF2-40B4-BE49-F238E27FC236}">
                <a16:creationId xmlns:a16="http://schemas.microsoft.com/office/drawing/2014/main" id="{70F34763-C460-4001-A9F5-B013BE323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07274" y="2467956"/>
            <a:ext cx="838152" cy="838152"/>
          </a:xfrm>
          <a:prstGeom prst="rect">
            <a:avLst/>
          </a:prstGeom>
        </p:spPr>
      </p:pic>
      <p:pic>
        <p:nvPicPr>
          <p:cNvPr id="44" name="그래픽 43" descr="일시 정지">
            <a:extLst>
              <a:ext uri="{FF2B5EF4-FFF2-40B4-BE49-F238E27FC236}">
                <a16:creationId xmlns:a16="http://schemas.microsoft.com/office/drawing/2014/main" id="{267751C5-1694-4511-8416-6BC9D331CE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2798667" y="2458841"/>
            <a:ext cx="393721" cy="79409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7D41CE4D-0D94-4EEA-A386-9C2B62B706BC}"/>
              </a:ext>
            </a:extLst>
          </p:cNvPr>
          <p:cNvGrpSpPr/>
          <p:nvPr/>
        </p:nvGrpSpPr>
        <p:grpSpPr>
          <a:xfrm>
            <a:off x="757521" y="5094333"/>
            <a:ext cx="8747316" cy="589072"/>
            <a:chOff x="564790" y="4632808"/>
            <a:chExt cx="8747316" cy="58907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B3B398-883A-4F06-9CFD-CC216B4456A6}"/>
                </a:ext>
              </a:extLst>
            </p:cNvPr>
            <p:cNvSpPr txBox="1"/>
            <p:nvPr/>
          </p:nvSpPr>
          <p:spPr>
            <a:xfrm>
              <a:off x="844401" y="4632808"/>
              <a:ext cx="8467705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u="sng" dirty="0"/>
                <a:t>Integrated</a:t>
              </a:r>
              <a:r>
                <a:rPr lang="en-US" altLang="ko-KR" sz="2400" dirty="0"/>
                <a:t> service for trading </a:t>
              </a:r>
              <a:r>
                <a:rPr lang="en-US" altLang="ko-KR" sz="2400" u="sng" dirty="0"/>
                <a:t>used books</a:t>
              </a:r>
              <a:r>
                <a:rPr lang="en-US" altLang="ko-KR" sz="2400" dirty="0"/>
                <a:t> between </a:t>
              </a:r>
              <a:r>
                <a:rPr lang="en-US" altLang="ko-KR" sz="2400" u="sng" dirty="0"/>
                <a:t>univ. students</a:t>
              </a:r>
              <a:endParaRPr lang="ko-KR" altLang="en-US" sz="2400" u="sng" dirty="0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D43FFFF7-57A5-489A-BD83-59E7F8658A5E}"/>
                </a:ext>
              </a:extLst>
            </p:cNvPr>
            <p:cNvSpPr/>
            <p:nvPr/>
          </p:nvSpPr>
          <p:spPr>
            <a:xfrm>
              <a:off x="564790" y="4867051"/>
              <a:ext cx="422370" cy="2612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0F4A228-F361-41C6-AB90-DB4956BA22F1}"/>
              </a:ext>
            </a:extLst>
          </p:cNvPr>
          <p:cNvSpPr txBox="1"/>
          <p:nvPr/>
        </p:nvSpPr>
        <p:spPr>
          <a:xfrm>
            <a:off x="1063587" y="1941779"/>
            <a:ext cx="1037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ea typeface="나눔스퀘어 Bold" panose="020B0600000101010101" pitchFamily="50" charset="-127"/>
              </a:rPr>
              <a:t>ook</a:t>
            </a:r>
            <a:endParaRPr lang="en-US" altLang="ko-KR" sz="4400" dirty="0"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C40503-B2FF-4D7C-BD2B-7443D7330238}"/>
              </a:ext>
            </a:extLst>
          </p:cNvPr>
          <p:cNvSpPr txBox="1"/>
          <p:nvPr/>
        </p:nvSpPr>
        <p:spPr>
          <a:xfrm>
            <a:off x="1064009" y="2530377"/>
            <a:ext cx="715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ea typeface="나눔스퀘어 Bold" panose="020B0600000101010101" pitchFamily="50" charset="-127"/>
              </a:rPr>
              <a:t>ox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C41BF6-200E-414F-ADA2-22B9101B0DD5}"/>
              </a:ext>
            </a:extLst>
          </p:cNvPr>
          <p:cNvSpPr txBox="1"/>
          <p:nvPr/>
        </p:nvSpPr>
        <p:spPr>
          <a:xfrm>
            <a:off x="1067764" y="3106473"/>
            <a:ext cx="1037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ea typeface="나눔스퀘어 Bold" panose="020B0600000101010101" pitchFamily="50" charset="-127"/>
              </a:rPr>
              <a:t>ook</a:t>
            </a:r>
            <a:endParaRPr lang="en-US" altLang="ko-KR" sz="4400" dirty="0"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10D1AB-F513-48CA-AC3F-C4C9025356CA}"/>
              </a:ext>
            </a:extLst>
          </p:cNvPr>
          <p:cNvSpPr txBox="1"/>
          <p:nvPr/>
        </p:nvSpPr>
        <p:spPr>
          <a:xfrm>
            <a:off x="691636" y="3140703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b="1" dirty="0">
              <a:solidFill>
                <a:srgbClr val="548235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1517D2-C9BD-4E73-ADE8-8F757CE0FC08}"/>
              </a:ext>
            </a:extLst>
          </p:cNvPr>
          <p:cNvSpPr txBox="1"/>
          <p:nvPr/>
        </p:nvSpPr>
        <p:spPr>
          <a:xfrm>
            <a:off x="691636" y="2527302"/>
            <a:ext cx="500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b="1" dirty="0">
              <a:solidFill>
                <a:srgbClr val="548235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6EA7FD-E6BF-4C87-8A12-10B4D2A0682B}"/>
              </a:ext>
            </a:extLst>
          </p:cNvPr>
          <p:cNvSpPr txBox="1"/>
          <p:nvPr/>
        </p:nvSpPr>
        <p:spPr>
          <a:xfrm>
            <a:off x="691636" y="1928719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2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2860027" y="2541032"/>
            <a:ext cx="4136086" cy="810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ko-KR" sz="44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Why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563B7C-C187-46EC-BD89-45B8BA8275DD}"/>
              </a:ext>
            </a:extLst>
          </p:cNvPr>
          <p:cNvSpPr/>
          <p:nvPr/>
        </p:nvSpPr>
        <p:spPr>
          <a:xfrm>
            <a:off x="2938903" y="1414904"/>
            <a:ext cx="4028192" cy="4028192"/>
          </a:xfrm>
          <a:prstGeom prst="ellipse">
            <a:avLst/>
          </a:prstGeom>
          <a:noFill/>
          <a:ln w="28575">
            <a:solidFill>
              <a:srgbClr val="FFE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73A5D-59DB-4836-B6D9-9F09CCDA4E0C}"/>
              </a:ext>
            </a:extLst>
          </p:cNvPr>
          <p:cNvSpPr txBox="1"/>
          <p:nvPr/>
        </p:nvSpPr>
        <p:spPr>
          <a:xfrm>
            <a:off x="4264575" y="3654718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76934-6A1A-456B-A857-4FB8A058C3AC}"/>
              </a:ext>
            </a:extLst>
          </p:cNvPr>
          <p:cNvSpPr txBox="1"/>
          <p:nvPr/>
        </p:nvSpPr>
        <p:spPr>
          <a:xfrm>
            <a:off x="5186158" y="3654717"/>
            <a:ext cx="500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71918-666E-4C19-A443-39C300E6BAF0}"/>
              </a:ext>
            </a:extLst>
          </p:cNvPr>
          <p:cNvSpPr txBox="1"/>
          <p:nvPr/>
        </p:nvSpPr>
        <p:spPr>
          <a:xfrm>
            <a:off x="4711593" y="3654718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48235"/>
                </a:solidFill>
                <a:ea typeface="나눔스퀘어 Bold" panose="020B0600000101010101" pitchFamily="50" charset="-127"/>
              </a:rPr>
              <a:t>B</a:t>
            </a:r>
            <a:endParaRPr lang="ko-KR" altLang="en-US" sz="4400" dirty="0">
              <a:solidFill>
                <a:srgbClr val="548235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FC8231C-69F9-40DF-BFA7-7F78D4428E64}"/>
              </a:ext>
            </a:extLst>
          </p:cNvPr>
          <p:cNvSpPr/>
          <p:nvPr/>
        </p:nvSpPr>
        <p:spPr>
          <a:xfrm>
            <a:off x="4690197" y="4161560"/>
            <a:ext cx="60290" cy="6029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B4AB10-B631-4E3F-9AB4-2EAA36DE2DE6}"/>
              </a:ext>
            </a:extLst>
          </p:cNvPr>
          <p:cNvSpPr/>
          <p:nvPr/>
        </p:nvSpPr>
        <p:spPr>
          <a:xfrm>
            <a:off x="5176109" y="4161560"/>
            <a:ext cx="60290" cy="6029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65D4E6-B830-473D-A138-F4E2110536E0}"/>
              </a:ext>
            </a:extLst>
          </p:cNvPr>
          <p:cNvCxnSpPr>
            <a:cxnSpLocks/>
          </p:cNvCxnSpPr>
          <p:nvPr/>
        </p:nvCxnSpPr>
        <p:spPr>
          <a:xfrm>
            <a:off x="4170066" y="3428772"/>
            <a:ext cx="1662163" cy="0"/>
          </a:xfrm>
          <a:prstGeom prst="line">
            <a:avLst/>
          </a:prstGeom>
          <a:ln w="381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8692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557F-5B98-45BB-966F-DE2BED19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59183-2DBF-49FC-9A4F-80EFF89CBD6A}"/>
              </a:ext>
            </a:extLst>
          </p:cNvPr>
          <p:cNvSpPr txBox="1"/>
          <p:nvPr/>
        </p:nvSpPr>
        <p:spPr>
          <a:xfrm>
            <a:off x="3832956" y="3197052"/>
            <a:ext cx="250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Based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Research of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71 University Students…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D47F2D-B2F9-4EA4-A5B1-6969B5F7B781}"/>
              </a:ext>
            </a:extLst>
          </p:cNvPr>
          <p:cNvGrpSpPr/>
          <p:nvPr/>
        </p:nvGrpSpPr>
        <p:grpSpPr>
          <a:xfrm>
            <a:off x="151593" y="449284"/>
            <a:ext cx="6461808" cy="2041733"/>
            <a:chOff x="369802" y="522021"/>
            <a:chExt cx="6461808" cy="2041733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DF3074E2-7C33-4D22-BC96-631D4562D5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4102126"/>
                </p:ext>
              </p:extLst>
            </p:nvPr>
          </p:nvGraphicFramePr>
          <p:xfrm>
            <a:off x="369802" y="522021"/>
            <a:ext cx="2642613" cy="2041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AE278-6BA4-4C6A-AE7B-524B20A63BCD}"/>
                </a:ext>
              </a:extLst>
            </p:cNvPr>
            <p:cNvSpPr txBox="1"/>
            <p:nvPr/>
          </p:nvSpPr>
          <p:spPr>
            <a:xfrm>
              <a:off x="1876343" y="1245406"/>
              <a:ext cx="495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About </a:t>
              </a:r>
              <a:r>
                <a:rPr lang="en-US" altLang="ko-KR" sz="3200" b="1" dirty="0"/>
                <a:t>85%</a:t>
              </a:r>
              <a:r>
                <a:rPr lang="en-US" altLang="ko-KR" dirty="0"/>
                <a:t> have sold/bought </a:t>
              </a:r>
              <a:r>
                <a:rPr lang="en-US" altLang="ko-KR" sz="2800" b="1" dirty="0"/>
                <a:t>used books</a:t>
              </a:r>
              <a:endParaRPr lang="ko-KR" altLang="en-US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759FC7-7EE0-4DB6-BD0D-7C20B040AEDE}"/>
              </a:ext>
            </a:extLst>
          </p:cNvPr>
          <p:cNvGrpSpPr/>
          <p:nvPr/>
        </p:nvGrpSpPr>
        <p:grpSpPr>
          <a:xfrm>
            <a:off x="1892495" y="4314623"/>
            <a:ext cx="7655733" cy="2041733"/>
            <a:chOff x="995482" y="3981530"/>
            <a:chExt cx="7655733" cy="2041733"/>
          </a:xfrm>
        </p:grpSpPr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7C5FF72A-5020-444F-B3F1-B2C279BE0F1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89590603"/>
                </p:ext>
              </p:extLst>
            </p:nvPr>
          </p:nvGraphicFramePr>
          <p:xfrm>
            <a:off x="6008602" y="3981530"/>
            <a:ext cx="2642613" cy="2041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686F3F-6276-48AC-8195-A415CC0BE6F5}"/>
                </a:ext>
              </a:extLst>
            </p:cNvPr>
            <p:cNvSpPr txBox="1"/>
            <p:nvPr/>
          </p:nvSpPr>
          <p:spPr>
            <a:xfrm>
              <a:off x="995482" y="4767463"/>
              <a:ext cx="644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About </a:t>
              </a:r>
              <a:r>
                <a:rPr lang="en-US" altLang="ko-KR" sz="2800" b="1" dirty="0"/>
                <a:t>70%</a:t>
              </a:r>
              <a:r>
                <a:rPr lang="en-US" altLang="ko-KR" dirty="0"/>
                <a:t> have experienced </a:t>
              </a:r>
              <a:r>
                <a:rPr lang="en-US" altLang="ko-KR" sz="2800" b="1" dirty="0"/>
                <a:t>                         </a:t>
              </a:r>
              <a:r>
                <a:rPr lang="en-US" altLang="ko-KR" dirty="0"/>
                <a:t>   in process</a:t>
              </a:r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1B796C-7CB4-4B76-BE76-D09B40AFD102}"/>
              </a:ext>
            </a:extLst>
          </p:cNvPr>
          <p:cNvSpPr txBox="1"/>
          <p:nvPr/>
        </p:nvSpPr>
        <p:spPr>
          <a:xfrm>
            <a:off x="4880264" y="5108776"/>
            <a:ext cx="242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inconvenience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37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4B966-6249-4EEA-A3E4-E4CA96C6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A8410-00D8-4E0E-9771-15E8E1E1D12E}"/>
              </a:ext>
            </a:extLst>
          </p:cNvPr>
          <p:cNvSpPr txBox="1"/>
          <p:nvPr/>
        </p:nvSpPr>
        <p:spPr>
          <a:xfrm>
            <a:off x="436080" y="624413"/>
            <a:ext cx="294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inconvenience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3267B-865C-41AF-B33D-C6640DA8201D}"/>
              </a:ext>
            </a:extLst>
          </p:cNvPr>
          <p:cNvSpPr txBox="1"/>
          <p:nvPr/>
        </p:nvSpPr>
        <p:spPr>
          <a:xfrm>
            <a:off x="2676946" y="1037089"/>
            <a:ext cx="70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was…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08A51-6926-41EE-A632-6BEFA922B105}"/>
              </a:ext>
            </a:extLst>
          </p:cNvPr>
          <p:cNvSpPr txBox="1"/>
          <p:nvPr/>
        </p:nvSpPr>
        <p:spPr>
          <a:xfrm>
            <a:off x="1474955" y="1954275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31%</a:t>
            </a:r>
            <a:endParaRPr lang="ko-KR" altLang="en-US" sz="3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D4D7-537A-434E-A59C-AF44AD3BBCD9}"/>
              </a:ext>
            </a:extLst>
          </p:cNvPr>
          <p:cNvSpPr txBox="1"/>
          <p:nvPr/>
        </p:nvSpPr>
        <p:spPr>
          <a:xfrm>
            <a:off x="1616018" y="5174580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7%</a:t>
            </a:r>
            <a:endParaRPr lang="ko-KR" altLang="en-US" sz="3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B2243-6874-475F-8D3F-B8575AC0E95F}"/>
              </a:ext>
            </a:extLst>
          </p:cNvPr>
          <p:cNvSpPr txBox="1"/>
          <p:nvPr/>
        </p:nvSpPr>
        <p:spPr>
          <a:xfrm>
            <a:off x="1474955" y="2946826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23%</a:t>
            </a:r>
            <a:endParaRPr lang="ko-KR" altLang="en-US" sz="3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BFB61-E9D9-4824-80B4-3991B7AA52CB}"/>
              </a:ext>
            </a:extLst>
          </p:cNvPr>
          <p:cNvSpPr txBox="1"/>
          <p:nvPr/>
        </p:nvSpPr>
        <p:spPr>
          <a:xfrm>
            <a:off x="1474955" y="4071291"/>
            <a:ext cx="158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14%</a:t>
            </a:r>
            <a:endParaRPr lang="ko-KR" altLang="en-US" sz="3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548630-0EEF-4B2B-90B7-33DD9A0F0D28}"/>
              </a:ext>
            </a:extLst>
          </p:cNvPr>
          <p:cNvSpPr/>
          <p:nvPr/>
        </p:nvSpPr>
        <p:spPr>
          <a:xfrm>
            <a:off x="2828701" y="2113053"/>
            <a:ext cx="482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 seller and buyer                     each other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FD78B7-F983-4218-8893-1D286CAE5FAD}"/>
              </a:ext>
            </a:extLst>
          </p:cNvPr>
          <p:cNvSpPr/>
          <p:nvPr/>
        </p:nvSpPr>
        <p:spPr>
          <a:xfrm>
            <a:off x="4911968" y="3161018"/>
            <a:ext cx="22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could be dangerous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41957-97E5-4324-B0C1-5B116A8CC4D3}"/>
              </a:ext>
            </a:extLst>
          </p:cNvPr>
          <p:cNvSpPr/>
          <p:nvPr/>
        </p:nvSpPr>
        <p:spPr>
          <a:xfrm>
            <a:off x="2828701" y="4294530"/>
            <a:ext cx="25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 sellers and buyers</a:t>
            </a:r>
            <a:endParaRPr lang="ko-KR" altLang="en-US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8A897-19B2-4888-87BC-F32BC7449B09}"/>
              </a:ext>
            </a:extLst>
          </p:cNvPr>
          <p:cNvSpPr/>
          <p:nvPr/>
        </p:nvSpPr>
        <p:spPr>
          <a:xfrm>
            <a:off x="2828701" y="5358584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 of</a:t>
            </a:r>
            <a:endParaRPr lang="ko-KR" altLang="en-US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D401F-C7AF-4A99-AD5D-029046CA9A0E}"/>
              </a:ext>
            </a:extLst>
          </p:cNvPr>
          <p:cNvSpPr txBox="1"/>
          <p:nvPr/>
        </p:nvSpPr>
        <p:spPr>
          <a:xfrm>
            <a:off x="5157618" y="2097664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A5322-DE53-4657-97E2-FDBA2A77733E}"/>
              </a:ext>
            </a:extLst>
          </p:cNvPr>
          <p:cNvSpPr txBox="1"/>
          <p:nvPr/>
        </p:nvSpPr>
        <p:spPr>
          <a:xfrm>
            <a:off x="2828701" y="3145629"/>
            <a:ext cx="219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Meeting stranger</a:t>
            </a:r>
            <a:endParaRPr lang="ko-KR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A4A57-E099-44D5-AF80-4F5B7944495E}"/>
              </a:ext>
            </a:extLst>
          </p:cNvPr>
          <p:cNvSpPr txBox="1"/>
          <p:nvPr/>
        </p:nvSpPr>
        <p:spPr>
          <a:xfrm>
            <a:off x="5314829" y="4261218"/>
            <a:ext cx="299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 and receive money</a:t>
            </a:r>
            <a:endParaRPr lang="ko-KR" altLang="en-US" sz="20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75196F-666D-4180-9E36-1D0CF80F3691}"/>
              </a:ext>
            </a:extLst>
          </p:cNvPr>
          <p:cNvSpPr txBox="1"/>
          <p:nvPr/>
        </p:nvSpPr>
        <p:spPr>
          <a:xfrm>
            <a:off x="3666846" y="5358584"/>
            <a:ext cx="314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leak of Personal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1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C1BD47-7E1F-479A-9AF0-15176BDBEF50}"/>
              </a:ext>
            </a:extLst>
          </p:cNvPr>
          <p:cNvCxnSpPr/>
          <p:nvPr/>
        </p:nvCxnSpPr>
        <p:spPr>
          <a:xfrm>
            <a:off x="4843305" y="522513"/>
            <a:ext cx="0" cy="5526594"/>
          </a:xfrm>
          <a:prstGeom prst="line">
            <a:avLst/>
          </a:prstGeom>
          <a:ln w="28575">
            <a:solidFill>
              <a:srgbClr val="FFC595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CA8CC0B-4A1D-4F23-A7BC-01ABB3EDB7AB}"/>
              </a:ext>
            </a:extLst>
          </p:cNvPr>
          <p:cNvCxnSpPr>
            <a:cxnSpLocks/>
          </p:cNvCxnSpPr>
          <p:nvPr/>
        </p:nvCxnSpPr>
        <p:spPr>
          <a:xfrm>
            <a:off x="964642" y="3366198"/>
            <a:ext cx="8510954" cy="0"/>
          </a:xfrm>
          <a:prstGeom prst="line">
            <a:avLst/>
          </a:prstGeom>
          <a:ln w="28575">
            <a:solidFill>
              <a:srgbClr val="FFC595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4B966-6249-4EEA-A3E4-E4CA96C6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F8FEEA-24D3-4E3F-BB07-03FF5C485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1" b="90939" l="5346" r="89915">
                        <a14:foregroundMark x1="43135" y1="89968" x2="49332" y2="91100"/>
                        <a14:foregroundMark x1="49332" y1="91100" x2="50790" y2="89806"/>
                        <a14:foregroundMark x1="11057" y1="25566" x2="6804" y2="31877"/>
                        <a14:foregroundMark x1="6804" y1="31877" x2="6415" y2="34077"/>
                        <a14:foregroundMark x1="5856" y1="41424" x2="10571" y2="53398"/>
                        <a14:backgroundMark x1="5589" y1="33981" x2="5225" y2="39482"/>
                        <a14:backgroundMark x1="5711" y1="38997" x2="5711" y2="41424"/>
                      </a14:backgroundRemoval>
                    </a14:imgEffect>
                  </a14:imgLayer>
                </a14:imgProps>
              </a:ext>
            </a:extLst>
          </a:blip>
          <a:srcRect l="4884" t="15498" r="10981" b="4846"/>
          <a:stretch/>
        </p:blipFill>
        <p:spPr>
          <a:xfrm>
            <a:off x="2978442" y="2126660"/>
            <a:ext cx="3718459" cy="26290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397972-E3D0-4018-B858-109D625DA8D8}"/>
              </a:ext>
            </a:extLst>
          </p:cNvPr>
          <p:cNvSpPr txBox="1"/>
          <p:nvPr/>
        </p:nvSpPr>
        <p:spPr>
          <a:xfrm>
            <a:off x="1497705" y="1534956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contact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C72E5-A2A5-41AB-AF0B-93A76D1FD35E}"/>
              </a:ext>
            </a:extLst>
          </p:cNvPr>
          <p:cNvSpPr txBox="1"/>
          <p:nvPr/>
        </p:nvSpPr>
        <p:spPr>
          <a:xfrm>
            <a:off x="1207208" y="4947310"/>
            <a:ext cx="219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Meeting stranger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D70E2-AE18-4E98-86FA-33C8E1807DC8}"/>
              </a:ext>
            </a:extLst>
          </p:cNvPr>
          <p:cNvSpPr txBox="1"/>
          <p:nvPr/>
        </p:nvSpPr>
        <p:spPr>
          <a:xfrm>
            <a:off x="6227411" y="1534956"/>
            <a:ext cx="299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 and receive money</a:t>
            </a:r>
            <a:endParaRPr lang="ko-KR" altLang="en-US" sz="20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9E184-56E6-4355-9A95-1A750C2C3AB3}"/>
              </a:ext>
            </a:extLst>
          </p:cNvPr>
          <p:cNvSpPr txBox="1"/>
          <p:nvPr/>
        </p:nvSpPr>
        <p:spPr>
          <a:xfrm>
            <a:off x="5976081" y="4978088"/>
            <a:ext cx="314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leak of Personal information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8C494-9734-46F9-A244-1187DCDDFA96}"/>
              </a:ext>
            </a:extLst>
          </p:cNvPr>
          <p:cNvSpPr txBox="1"/>
          <p:nvPr/>
        </p:nvSpPr>
        <p:spPr>
          <a:xfrm>
            <a:off x="1246193" y="1165624"/>
            <a:ext cx="157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 not have to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0F1E50-A2FA-4F9D-A1DC-FE21F476CCD6}"/>
              </a:ext>
            </a:extLst>
          </p:cNvPr>
          <p:cNvSpPr txBox="1"/>
          <p:nvPr/>
        </p:nvSpPr>
        <p:spPr>
          <a:xfrm>
            <a:off x="1520017" y="456394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 need of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31FBC-50E5-414E-BBE7-60DC47064E63}"/>
              </a:ext>
            </a:extLst>
          </p:cNvPr>
          <p:cNvSpPr txBox="1"/>
          <p:nvPr/>
        </p:nvSpPr>
        <p:spPr>
          <a:xfrm>
            <a:off x="6927559" y="4586031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Low Risk of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B9986-E97C-4F93-97C7-DDDC523781FC}"/>
              </a:ext>
            </a:extLst>
          </p:cNvPr>
          <p:cNvSpPr txBox="1"/>
          <p:nvPr/>
        </p:nvSpPr>
        <p:spPr>
          <a:xfrm>
            <a:off x="6927559" y="1186328"/>
            <a:ext cx="12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Simple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46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8173</TotalTime>
  <Words>401</Words>
  <Application>Microsoft Office PowerPoint</Application>
  <PresentationFormat>A4 용지(210x297mm)</PresentationFormat>
  <Paragraphs>160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Calibri</vt:lpstr>
      <vt:lpstr>Wingdings</vt:lpstr>
      <vt:lpstr>Arial</vt:lpstr>
      <vt:lpstr>나눔스퀘어 Bold</vt:lpstr>
      <vt:lpstr>나눔스퀘어</vt:lpstr>
      <vt:lpstr>맑은 고딕</vt:lpstr>
      <vt:lpstr>맑은 고딕</vt:lpstr>
      <vt:lpstr>HY견고딕</vt:lpstr>
      <vt:lpstr>Verdana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Lee Seungyun</cp:lastModifiedBy>
  <cp:revision>682</cp:revision>
  <dcterms:created xsi:type="dcterms:W3CDTF">2017-09-07T10:48:07Z</dcterms:created>
  <dcterms:modified xsi:type="dcterms:W3CDTF">2019-06-02T18:55:41Z</dcterms:modified>
</cp:coreProperties>
</file>